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709" r:id="rId4"/>
    <p:sldId id="710" r:id="rId5"/>
    <p:sldId id="702" r:id="rId6"/>
    <p:sldId id="703" r:id="rId7"/>
    <p:sldId id="258" r:id="rId8"/>
    <p:sldId id="259" r:id="rId9"/>
    <p:sldId id="261" r:id="rId10"/>
    <p:sldId id="704" r:id="rId11"/>
    <p:sldId id="705" r:id="rId12"/>
    <p:sldId id="711" r:id="rId13"/>
    <p:sldId id="706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ED7"/>
    <a:srgbClr val="F06446"/>
    <a:srgbClr val="4155A5"/>
    <a:srgbClr val="82BE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D0B91A-0F6C-4EA3-86DE-2855B2486FC5}" v="2" dt="2026-09-10T09:25:09.7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éa DÉSILE" userId="1729d255-821d-4674-8230-1732cd39de72" providerId="ADAL" clId="{8FA60C1B-4B20-4904-9932-3319476552FC}"/>
    <pc:docChg chg="custSel delSld modSld">
      <pc:chgData name="Léa DÉSILE" userId="1729d255-821d-4674-8230-1732cd39de72" providerId="ADAL" clId="{8FA60C1B-4B20-4904-9932-3319476552FC}" dt="2026-09-10T09:31:09.210" v="96" actId="47"/>
      <pc:docMkLst>
        <pc:docMk/>
      </pc:docMkLst>
      <pc:sldChg chg="mod modShow">
        <pc:chgData name="Léa DÉSILE" userId="1729d255-821d-4674-8230-1732cd39de72" providerId="ADAL" clId="{8FA60C1B-4B20-4904-9932-3319476552FC}" dt="2026-09-10T09:30:39.341" v="95" actId="34476"/>
        <pc:sldMkLst>
          <pc:docMk/>
          <pc:sldMk cId="670200554" sldId="261"/>
        </pc:sldMkLst>
      </pc:sldChg>
      <pc:sldChg chg="del">
        <pc:chgData name="Léa DÉSILE" userId="1729d255-821d-4674-8230-1732cd39de72" providerId="ADAL" clId="{8FA60C1B-4B20-4904-9932-3319476552FC}" dt="2026-09-10T09:31:09.210" v="96" actId="47"/>
        <pc:sldMkLst>
          <pc:docMk/>
          <pc:sldMk cId="3511097997" sldId="708"/>
        </pc:sldMkLst>
      </pc:sldChg>
      <pc:sldChg chg="addSp delSp modSp mod">
        <pc:chgData name="Léa DÉSILE" userId="1729d255-821d-4674-8230-1732cd39de72" providerId="ADAL" clId="{8FA60C1B-4B20-4904-9932-3319476552FC}" dt="2026-09-10T09:29:43.538" v="92" actId="20577"/>
        <pc:sldMkLst>
          <pc:docMk/>
          <pc:sldMk cId="3286731544" sldId="709"/>
        </pc:sldMkLst>
        <pc:spChg chg="add del mod">
          <ac:chgData name="Léa DÉSILE" userId="1729d255-821d-4674-8230-1732cd39de72" providerId="ADAL" clId="{8FA60C1B-4B20-4904-9932-3319476552FC}" dt="2026-09-10T09:25:11.827" v="6" actId="478"/>
          <ac:spMkLst>
            <pc:docMk/>
            <pc:sldMk cId="3286731544" sldId="709"/>
            <ac:spMk id="2" creationId="{74BE9B46-588F-6AD3-14FE-A573EFE11370}"/>
          </ac:spMkLst>
        </pc:spChg>
        <pc:spChg chg="mod">
          <ac:chgData name="Léa DÉSILE" userId="1729d255-821d-4674-8230-1732cd39de72" providerId="ADAL" clId="{8FA60C1B-4B20-4904-9932-3319476552FC}" dt="2026-09-10T09:26:46.439" v="20" actId="20577"/>
          <ac:spMkLst>
            <pc:docMk/>
            <pc:sldMk cId="3286731544" sldId="709"/>
            <ac:spMk id="3" creationId="{594F8D7D-4431-9357-490B-8AF37E269377}"/>
          </ac:spMkLst>
        </pc:spChg>
        <pc:spChg chg="mod">
          <ac:chgData name="Léa DÉSILE" userId="1729d255-821d-4674-8230-1732cd39de72" providerId="ADAL" clId="{8FA60C1B-4B20-4904-9932-3319476552FC}" dt="2026-09-10T09:25:08.879" v="4" actId="207"/>
          <ac:spMkLst>
            <pc:docMk/>
            <pc:sldMk cId="3286731544" sldId="709"/>
            <ac:spMk id="4" creationId="{3C3EB0E4-3FC3-7539-A890-8B5EC21587B2}"/>
          </ac:spMkLst>
        </pc:spChg>
        <pc:spChg chg="mod">
          <ac:chgData name="Léa DÉSILE" userId="1729d255-821d-4674-8230-1732cd39de72" providerId="ADAL" clId="{8FA60C1B-4B20-4904-9932-3319476552FC}" dt="2026-09-10T09:29:43.538" v="92" actId="20577"/>
          <ac:spMkLst>
            <pc:docMk/>
            <pc:sldMk cId="3286731544" sldId="709"/>
            <ac:spMk id="5" creationId="{7BBF04A0-930F-3A56-9573-78A786966F2D}"/>
          </ac:spMkLst>
        </pc:spChg>
      </pc:sldChg>
      <pc:sldChg chg="addSp delSp mod">
        <pc:chgData name="Léa DÉSILE" userId="1729d255-821d-4674-8230-1732cd39de72" providerId="ADAL" clId="{8FA60C1B-4B20-4904-9932-3319476552FC}" dt="2026-09-10T09:30:18.633" v="94" actId="22"/>
        <pc:sldMkLst>
          <pc:docMk/>
          <pc:sldMk cId="799085249" sldId="710"/>
        </pc:sldMkLst>
        <pc:graphicFrameChg chg="del">
          <ac:chgData name="Léa DÉSILE" userId="1729d255-821d-4674-8230-1732cd39de72" providerId="ADAL" clId="{8FA60C1B-4B20-4904-9932-3319476552FC}" dt="2026-09-10T09:30:04.353" v="93" actId="478"/>
          <ac:graphicFrameMkLst>
            <pc:docMk/>
            <pc:sldMk cId="799085249" sldId="710"/>
            <ac:graphicFrameMk id="8" creationId="{39BBAB68-C770-C261-21DA-45225FB03AE9}"/>
          </ac:graphicFrameMkLst>
        </pc:graphicFrameChg>
        <pc:picChg chg="add">
          <ac:chgData name="Léa DÉSILE" userId="1729d255-821d-4674-8230-1732cd39de72" providerId="ADAL" clId="{8FA60C1B-4B20-4904-9932-3319476552FC}" dt="2026-09-10T09:30:18.633" v="94" actId="22"/>
          <ac:picMkLst>
            <pc:docMk/>
            <pc:sldMk cId="799085249" sldId="710"/>
            <ac:picMk id="3" creationId="{3EA00B6F-243E-0F0D-9CAA-62B0B877CA0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12B36C-B0D5-D6DC-7783-FDA9920D6B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CB95A72-E889-E71A-5832-78368613BC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195B7-7AC8-79C6-D78A-C54CE0023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93C02-D85A-44B2-AC4D-D9E67DB004BD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98824F0-BEAC-436A-523C-5C9859B00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5FEE15-1820-3564-C0C4-14CEACF98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AEB1A-99EE-475E-AE81-32477DB6E8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3001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594988-399C-7196-1DC9-995F20E27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9837C3-A893-8796-00C6-3AAF6B4A5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9551BB-CD36-8247-DE7C-7465F7C02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93C02-D85A-44B2-AC4D-D9E67DB004BD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CD266F-8305-FD48-9709-74DEAE45E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4EE7003-60FC-39BD-7C4E-DD157A533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AEB1A-99EE-475E-AE81-32477DB6E8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846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E06A24-E616-8F6F-9755-ABB227BE6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7B18784-F876-22E4-19C0-9EE88C9555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5F8B65-A679-B9DA-751B-96DFC9D85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93C02-D85A-44B2-AC4D-D9E67DB004BD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477BFC-67D4-6747-9CC7-261BB616E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2EA111-7CC1-3C04-3424-8F7B54E72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AEB1A-99EE-475E-AE81-32477DB6E8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9261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9C72CA-2E57-EE82-C5FF-904357ABA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2FFC72-B708-6BC7-CE1F-CAFAA3CDC8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AF9E3BD-9240-C4B5-FDAA-A1CBB7BE1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6A7D26C-EE37-D1BA-F307-95C909B37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93C02-D85A-44B2-AC4D-D9E67DB004BD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05AE6AA-567B-0D88-A43E-936F4DB79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EE4A31-0225-CEFF-461B-762F58BF1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AEB1A-99EE-475E-AE81-32477DB6E8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1238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F55B7E-A61D-E2D6-E6FF-EF6C5FC5B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DF2A540-FB0E-4CE4-878F-76D5B419E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061213F-80B4-D696-5807-36FF6E119A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AC4711A-7295-BAEA-EF1F-F0286ADBE2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2565EC1-407E-AA1F-2415-FAF48B1CDC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EEA3A9-61F3-4A02-35F0-4EA6ED9FD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93C02-D85A-44B2-AC4D-D9E67DB004BD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BA20FF2-2C6E-A710-5227-889CFEF6B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6560FD9-B5DB-64E8-8F0D-4E04B9E54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AEB1A-99EE-475E-AE81-32477DB6E8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1431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5F32C5-E231-FED2-9F6A-371DBBDB7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0A46383-999B-2131-B1FB-B8067305D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93C02-D85A-44B2-AC4D-D9E67DB004BD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BF48A6C-D329-9A7C-9BE7-D2DC032EE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828C09B-FAAC-90E4-C3AF-1DD9C39F8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AEB1A-99EE-475E-AE81-32477DB6E8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7800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284E9C0-60D8-94E7-A985-6BDD37857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93C02-D85A-44B2-AC4D-D9E67DB004BD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48F68A1-8736-AC47-FB0C-2B93120E6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0FCF76-245C-AAB5-1FE0-27D03CD40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AEB1A-99EE-475E-AE81-32477DB6E8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8565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37519F-B30D-D5CE-5EC3-3805E27F9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18F952-1134-9828-F5EE-0FE25DEE9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1F5C1A9-9843-8B5A-8248-CF23154909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83C1995-F391-D08F-CE40-2BD6A3DD2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93C02-D85A-44B2-AC4D-D9E67DB004BD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8EAF48-36B4-A0BB-A346-BED514D9F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84021C4-A5D4-DC57-7B84-0C691C89B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AEB1A-99EE-475E-AE81-32477DB6E8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4854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1C90F8-1895-F061-7B98-423E9D352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EB855A5-AFD0-CC9F-215B-607B961367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0444FDB-89F7-8321-1B78-6B4044CCC0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AE2A7AB-C94C-24D6-3EB5-338ED41EF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93C02-D85A-44B2-AC4D-D9E67DB004BD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663798A-04E9-0705-E0CD-59178660C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4701544-92F0-54A5-2136-BD66F016E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AEB1A-99EE-475E-AE81-32477DB6E8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4988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A797B5-AD59-3E00-AD8B-DFE8239C0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4FDD84F-03E4-1B2F-022F-8CB7245E67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EF2BCE-E77E-8650-C5B5-E8F004C6D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93C02-D85A-44B2-AC4D-D9E67DB004BD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AF966C-6874-3EB1-7913-841DE5E91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FA45CD3-209C-6069-A18F-F3B09F194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AEB1A-99EE-475E-AE81-32477DB6E8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922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E616587-6F67-F530-AEB0-DFA9E17CBC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4DA312B-6FA3-0BFE-5072-3379F13B52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4B8B894-4755-A4D2-AAEF-FC20A819D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93C02-D85A-44B2-AC4D-D9E67DB004BD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A36E6F-B094-7DAC-F91F-2FC76C751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0F2E00-9DC4-60F3-7AC0-263CBD74E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AEB1A-99EE-475E-AE81-32477DB6E8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7178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8333737"/>
            <a:ext cx="284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www.bestppt.com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D1EDE-7116-2443-9BDD-368CE5B3766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20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8A14768-D239-EE59-CE78-A9B36D430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F0E1F13-02C2-EF14-C69E-F5083D362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548CBE-B530-D697-0201-9E72F45D26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D93C02-D85A-44B2-AC4D-D9E67DB004BD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1CF9BD-FDA5-3CD6-91F8-7C857FCFFA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A88BD15-7B6A-38EC-85C2-605C62A84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5AEB1A-99EE-475E-AE81-32477DB6E85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0656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ancenum.gouv.fr/guides-et-conseils/strategie-numerique/comprendre-le-numerique/barometre-france-num-2025-le-0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chatgpt.com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chatgpt.com/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hatgpt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rancenum.gouv.fr/aides-financieres/trouver-une-aide-financiere" TargetMode="External"/><Relationship Id="rId3" Type="http://schemas.openxmlformats.org/officeDocument/2006/relationships/image" Target="../media/image19.png"/><Relationship Id="rId7" Type="http://schemas.openxmlformats.org/officeDocument/2006/relationships/hyperlink" Target="https://www.francenum.gouv.fr/experts-du-numerique/trouver-un-expert-du-numerique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francenum.gouv.fr/formations/formations-france-num-pour-passer-au-numerique" TargetMode="External"/><Relationship Id="rId5" Type="http://schemas.openxmlformats.org/officeDocument/2006/relationships/hyperlink" Target="https://www.francenum.gouv.fr/guides-et-conseils/strategie-numerique/diagnostic-numerique/diagnostic-et-plan-daction-pour-passer" TargetMode="Externa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55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AE8D0D4-8FE0-393C-C9E5-B40F4AA89B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78775" y="1218803"/>
            <a:ext cx="8182230" cy="1026461"/>
          </a:xfrm>
        </p:spPr>
        <p:txBody>
          <a:bodyPr anchor="ctr">
            <a:normAutofit/>
          </a:bodyPr>
          <a:lstStyle/>
          <a:p>
            <a:r>
              <a:rPr lang="en-US" sz="3075" dirty="0">
                <a:solidFill>
                  <a:schemeClr val="bg1"/>
                </a:solidFill>
                <a:latin typeface="Metric Bold" panose="020B0803030202060203" pitchFamily="34" charset="0"/>
              </a:rPr>
              <a:t>PLONGEE DANS L’INTELLIGENCE ARTIFICIELLE</a:t>
            </a:r>
            <a:br>
              <a:rPr lang="en-US" sz="3075" dirty="0">
                <a:solidFill>
                  <a:schemeClr val="bg1"/>
                </a:solidFill>
                <a:latin typeface="Metric Bold" panose="020B0803030202060203" pitchFamily="34" charset="0"/>
              </a:rPr>
            </a:br>
            <a:r>
              <a:rPr lang="en-US" sz="3075" dirty="0">
                <a:solidFill>
                  <a:schemeClr val="bg1"/>
                </a:solidFill>
                <a:latin typeface="Metric Bold" panose="020B0803030202060203" pitchFamily="34" charset="0"/>
              </a:rPr>
              <a:t>UN VOYAGE AU COEUR DE L’INNOVATION</a:t>
            </a:r>
          </a:p>
        </p:txBody>
      </p:sp>
      <p:pic>
        <p:nvPicPr>
          <p:cNvPr id="5" name="Picture 6" descr="Résultat d’images pour image intelligence artificielle">
            <a:extLst>
              <a:ext uri="{FF2B5EF4-FFF2-40B4-BE49-F238E27FC236}">
                <a16:creationId xmlns:a16="http://schemas.microsoft.com/office/drawing/2014/main" id="{A970D21A-EDE6-3B65-282F-F38B83166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42526" y="2839212"/>
            <a:ext cx="3555504" cy="27043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 descr="Une image contenant texte, Police, Graphique, capture d’écran&#10;&#10;Description générée automatiquement">
            <a:extLst>
              <a:ext uri="{FF2B5EF4-FFF2-40B4-BE49-F238E27FC236}">
                <a16:creationId xmlns:a16="http://schemas.microsoft.com/office/drawing/2014/main" id="{281BFEC0-20AE-B0CE-B009-9857B2D9B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9180" y="2839212"/>
            <a:ext cx="2636729" cy="270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7505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55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E7B4697-F228-A423-6BC1-115C40E78585}"/>
              </a:ext>
            </a:extLst>
          </p:cNvPr>
          <p:cNvSpPr txBox="1"/>
          <p:nvPr/>
        </p:nvSpPr>
        <p:spPr>
          <a:xfrm>
            <a:off x="6849959" y="3196424"/>
            <a:ext cx="3714227" cy="1790700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/>
          <a:p>
            <a:pPr defTabSz="685817">
              <a:lnSpc>
                <a:spcPct val="90000"/>
              </a:lnSpc>
              <a:spcAft>
                <a:spcPts val="450"/>
              </a:spcAft>
            </a:pPr>
            <a:r>
              <a:rPr lang="en-US" sz="4051" dirty="0">
                <a:solidFill>
                  <a:schemeClr val="bg1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L’IA </a:t>
            </a:r>
            <a:r>
              <a:rPr lang="en-US" sz="4051" dirty="0" err="1">
                <a:solidFill>
                  <a:schemeClr val="bg1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c’est</a:t>
            </a:r>
            <a:r>
              <a:rPr lang="en-US" sz="4051" dirty="0">
                <a:solidFill>
                  <a:schemeClr val="bg1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quoi ?</a:t>
            </a:r>
          </a:p>
        </p:txBody>
      </p:sp>
      <p:pic>
        <p:nvPicPr>
          <p:cNvPr id="1026" name="Picture 2" descr="Résultat d’images pour l'ia c'est quoi">
            <a:extLst>
              <a:ext uri="{FF2B5EF4-FFF2-40B4-BE49-F238E27FC236}">
                <a16:creationId xmlns:a16="http://schemas.microsoft.com/office/drawing/2014/main" id="{1FD25F7B-8B74-7A8E-4308-67DE020C51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7" r="6050"/>
          <a:stretch/>
        </p:blipFill>
        <p:spPr bwMode="auto">
          <a:xfrm>
            <a:off x="1860201" y="1379328"/>
            <a:ext cx="4152001" cy="4099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C48D067-0A4A-E302-BE00-A8C3870B1B6E}"/>
              </a:ext>
            </a:extLst>
          </p:cNvPr>
          <p:cNvSpPr/>
          <p:nvPr/>
        </p:nvSpPr>
        <p:spPr>
          <a:xfrm rot="16200000">
            <a:off x="6019799" y="141513"/>
            <a:ext cx="152401" cy="12192000"/>
          </a:xfrm>
          <a:prstGeom prst="rect">
            <a:avLst/>
          </a:prstGeom>
          <a:solidFill>
            <a:srgbClr val="00B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A8D73A4-2807-E5E1-2D8F-BBF80A33CECE}"/>
              </a:ext>
            </a:extLst>
          </p:cNvPr>
          <p:cNvSpPr/>
          <p:nvPr/>
        </p:nvSpPr>
        <p:spPr>
          <a:xfrm rot="16200000">
            <a:off x="5894617" y="560614"/>
            <a:ext cx="402770" cy="12192000"/>
          </a:xfrm>
          <a:prstGeom prst="rect">
            <a:avLst/>
          </a:prstGeom>
          <a:solidFill>
            <a:srgbClr val="00B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08303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55A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4C6BC0-3358-517D-B5D3-3B593DF5A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94F8D7D-4431-9357-490B-8AF37E269377}"/>
              </a:ext>
            </a:extLst>
          </p:cNvPr>
          <p:cNvSpPr txBox="1"/>
          <p:nvPr/>
        </p:nvSpPr>
        <p:spPr>
          <a:xfrm>
            <a:off x="7341669" y="2087335"/>
            <a:ext cx="3714227" cy="1790700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/>
          <a:p>
            <a:pPr algn="ctr" defTabSz="685817">
              <a:lnSpc>
                <a:spcPct val="90000"/>
              </a:lnSpc>
              <a:spcAft>
                <a:spcPts val="450"/>
              </a:spcAft>
            </a:pPr>
            <a:r>
              <a:rPr lang="en-US" sz="5600" dirty="0">
                <a:solidFill>
                  <a:schemeClr val="bg1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26% </a:t>
            </a:r>
          </a:p>
          <a:p>
            <a:pPr algn="ctr" defTabSz="685817">
              <a:lnSpc>
                <a:spcPct val="90000"/>
              </a:lnSpc>
              <a:spcAft>
                <a:spcPts val="450"/>
              </a:spcAft>
            </a:pPr>
            <a:r>
              <a:rPr lang="en-US" sz="2000" b="1" dirty="0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 TPE </a:t>
            </a:r>
            <a:r>
              <a:rPr lang="en-US" sz="2000" b="1" dirty="0" err="1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françaises</a:t>
            </a:r>
            <a:r>
              <a:rPr lang="en-US" sz="2000" b="1" dirty="0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 defTabSz="685817">
              <a:lnSpc>
                <a:spcPct val="90000"/>
              </a:lnSpc>
              <a:spcAft>
                <a:spcPts val="450"/>
              </a:spcAft>
            </a:pPr>
            <a:r>
              <a:rPr lang="en-US" sz="2000" b="1" dirty="0" err="1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utilisent</a:t>
            </a:r>
            <a:r>
              <a:rPr lang="en-US" sz="2000" b="1" dirty="0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l’IA</a:t>
            </a:r>
            <a:endParaRPr lang="en-US" sz="2000" b="1" dirty="0">
              <a:solidFill>
                <a:schemeClr val="bg1"/>
              </a:solidFill>
              <a:latin typeface="Metric Regular" panose="020B05030302020602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BBF04A0-930F-3A56-9573-78A786966F2D}"/>
              </a:ext>
            </a:extLst>
          </p:cNvPr>
          <p:cNvSpPr txBox="1"/>
          <p:nvPr/>
        </p:nvSpPr>
        <p:spPr>
          <a:xfrm>
            <a:off x="7341669" y="4073978"/>
            <a:ext cx="3714227" cy="1790700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/>
          <a:p>
            <a:pPr algn="ctr" defTabSz="685817">
              <a:lnSpc>
                <a:spcPct val="90000"/>
              </a:lnSpc>
              <a:spcAft>
                <a:spcPts val="450"/>
              </a:spcAft>
            </a:pPr>
            <a:r>
              <a:rPr lang="en-US" sz="5600" dirty="0">
                <a:solidFill>
                  <a:schemeClr val="bg1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78% </a:t>
            </a:r>
          </a:p>
          <a:p>
            <a:pPr algn="ctr" defTabSz="685817">
              <a:lnSpc>
                <a:spcPct val="90000"/>
              </a:lnSpc>
              <a:spcAft>
                <a:spcPts val="450"/>
              </a:spcAft>
            </a:pPr>
            <a:r>
              <a:rPr lang="en-US" sz="2000" b="1" dirty="0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 TPE et PME </a:t>
            </a:r>
            <a:r>
              <a:rPr lang="en-US" sz="2000" b="1" dirty="0" err="1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sont</a:t>
            </a:r>
            <a:r>
              <a:rPr lang="en-US" sz="2000" b="1" dirty="0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persuadées</a:t>
            </a:r>
            <a:r>
              <a:rPr lang="en-US" sz="2000" b="1" dirty="0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des </a:t>
            </a:r>
            <a:r>
              <a:rPr lang="en-US" sz="2000" b="1" dirty="0" err="1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bénéfices</a:t>
            </a:r>
            <a:r>
              <a:rPr lang="en-US" sz="2000" b="1" dirty="0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concrets</a:t>
            </a:r>
            <a:r>
              <a:rPr lang="en-US" sz="2000" b="1" dirty="0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du numérique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9D69B39-3BCE-3727-F9BA-2A07FDDC6FEE}"/>
              </a:ext>
            </a:extLst>
          </p:cNvPr>
          <p:cNvSpPr txBox="1"/>
          <p:nvPr/>
        </p:nvSpPr>
        <p:spPr>
          <a:xfrm>
            <a:off x="6205565" y="613680"/>
            <a:ext cx="5986435" cy="1106263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/>
          <a:p>
            <a:pPr algn="ctr" defTabSz="685817">
              <a:lnSpc>
                <a:spcPct val="90000"/>
              </a:lnSpc>
              <a:spcAft>
                <a:spcPts val="450"/>
              </a:spcAft>
            </a:pPr>
            <a:r>
              <a:rPr lang="en-US" sz="4400" dirty="0" err="1">
                <a:solidFill>
                  <a:schemeClr val="bg1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Quelques</a:t>
            </a:r>
            <a:r>
              <a:rPr lang="en-US" sz="4400" dirty="0">
                <a:solidFill>
                  <a:schemeClr val="bg1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chiffres </a:t>
            </a:r>
            <a:r>
              <a:rPr lang="en-US" sz="4400" dirty="0" err="1">
                <a:solidFill>
                  <a:schemeClr val="bg1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clés</a:t>
            </a:r>
            <a:r>
              <a:rPr lang="en-US" sz="4400" dirty="0">
                <a:solidFill>
                  <a:schemeClr val="bg1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</a:t>
            </a:r>
            <a:endParaRPr lang="en-US" sz="1400" b="1" dirty="0">
              <a:solidFill>
                <a:schemeClr val="bg1"/>
              </a:solidFill>
              <a:latin typeface="Metric Regular" panose="020B05030302020602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42" name="Picture 18" descr="Les entreprises en pleine expérimentation de l'IA générative">
            <a:extLst>
              <a:ext uri="{FF2B5EF4-FFF2-40B4-BE49-F238E27FC236}">
                <a16:creationId xmlns:a16="http://schemas.microsoft.com/office/drawing/2014/main" id="{C29D6D87-D01F-685B-4DEE-12A196AACC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5" r="26747"/>
          <a:stretch/>
        </p:blipFill>
        <p:spPr bwMode="auto">
          <a:xfrm>
            <a:off x="0" y="1"/>
            <a:ext cx="62055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C3EB0E4-3FC3-7539-A890-8B5EC21587B2}"/>
              </a:ext>
            </a:extLst>
          </p:cNvPr>
          <p:cNvSpPr txBox="1"/>
          <p:nvPr/>
        </p:nvSpPr>
        <p:spPr>
          <a:xfrm>
            <a:off x="6205565" y="5921154"/>
            <a:ext cx="59864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En savoir + : </a:t>
            </a:r>
            <a:r>
              <a:rPr lang="fr-F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Baromètre France </a:t>
            </a:r>
            <a:r>
              <a:rPr lang="fr-FR" dirty="0" err="1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Num</a:t>
            </a:r>
            <a:r>
              <a:rPr lang="fr-F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2025 : perception et usages du numérique par les TPE et PME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7315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55A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37FB15-D655-47AD-8EB7-A68B6B07E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81ADC30-EC15-BA50-D602-6D8069CC8D61}"/>
              </a:ext>
            </a:extLst>
          </p:cNvPr>
          <p:cNvSpPr txBox="1"/>
          <p:nvPr/>
        </p:nvSpPr>
        <p:spPr>
          <a:xfrm>
            <a:off x="5120640" y="1525708"/>
            <a:ext cx="594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Metric Regular" panose="020B0503030202060203" pitchFamily="34" charset="0"/>
              </a:rPr>
              <a:t>11%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C203D8-6EEB-61BA-2A94-23F2A8C6E28D}"/>
              </a:ext>
            </a:extLst>
          </p:cNvPr>
          <p:cNvSpPr txBox="1"/>
          <p:nvPr/>
        </p:nvSpPr>
        <p:spPr>
          <a:xfrm>
            <a:off x="5715000" y="2254180"/>
            <a:ext cx="5943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  <a:latin typeface="Metric Regular" panose="020B0503030202060203" pitchFamily="34" charset="0"/>
              </a:rPr>
              <a:t>17%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EA00B6F-243E-0F0D-9CAA-62B0B877C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363" y="628259"/>
            <a:ext cx="7697274" cy="560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0852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55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Line 5"/>
          <p:cNvSpPr>
            <a:spLocks noChangeShapeType="1"/>
          </p:cNvSpPr>
          <p:nvPr/>
        </p:nvSpPr>
        <p:spPr bwMode="auto">
          <a:xfrm>
            <a:off x="2084388" y="-655638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685817"/>
            <a:endParaRPr lang="en-US">
              <a:solidFill>
                <a:srgbClr val="F06446"/>
              </a:solidFill>
              <a:latin typeface="Aptos" panose="02110004020202020204"/>
            </a:endParaRPr>
          </a:p>
        </p:txBody>
      </p:sp>
      <p:sp>
        <p:nvSpPr>
          <p:cNvPr id="45" name="Line 6"/>
          <p:cNvSpPr>
            <a:spLocks noChangeShapeType="1"/>
          </p:cNvSpPr>
          <p:nvPr/>
        </p:nvSpPr>
        <p:spPr bwMode="auto">
          <a:xfrm>
            <a:off x="2084388" y="-655638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685817"/>
            <a:endParaRPr lang="en-US">
              <a:solidFill>
                <a:srgbClr val="F06446"/>
              </a:solidFill>
              <a:latin typeface="Aptos" panose="02110004020202020204"/>
            </a:endParaRPr>
          </a:p>
        </p:txBody>
      </p:sp>
      <p:sp>
        <p:nvSpPr>
          <p:cNvPr id="41" name="Textfeld 38"/>
          <p:cNvSpPr txBox="1"/>
          <p:nvPr/>
        </p:nvSpPr>
        <p:spPr>
          <a:xfrm>
            <a:off x="1195627" y="4001935"/>
            <a:ext cx="1852172" cy="1015663"/>
          </a:xfrm>
          <a:prstGeom prst="rect">
            <a:avLst/>
          </a:prstGeom>
        </p:spPr>
        <p:txBody>
          <a:bodyPr vert="horz" wrap="square" lIns="0" rtlCol="0">
            <a:spAutoFit/>
          </a:bodyPr>
          <a:lstStyle/>
          <a:p>
            <a:pPr algn="ctr" defTabSz="685817"/>
            <a:r>
              <a:rPr lang="en-US" b="1" kern="900" dirty="0">
                <a:solidFill>
                  <a:schemeClr val="bg1"/>
                </a:solidFill>
                <a:latin typeface="Metric Semibold" panose="020B0703030202060203" pitchFamily="34" charset="0"/>
                <a:cs typeface="Raleway"/>
              </a:rPr>
              <a:t>CHATGPT</a:t>
            </a:r>
          </a:p>
          <a:p>
            <a:pPr algn="ctr" defTabSz="685817"/>
            <a:endParaRPr lang="en-US" sz="1400" b="1" kern="900" dirty="0">
              <a:solidFill>
                <a:schemeClr val="bg1"/>
              </a:solidFill>
              <a:latin typeface="Raleway"/>
              <a:cs typeface="Raleway"/>
            </a:endParaRPr>
          </a:p>
          <a:p>
            <a:pPr algn="ctr" defTabSz="685817"/>
            <a:r>
              <a:rPr lang="en-US" sz="1400" dirty="0">
                <a:solidFill>
                  <a:schemeClr val="bg1"/>
                </a:solidFill>
                <a:latin typeface="Metric Light" panose="020B0303030202060203" pitchFamily="34" charset="0"/>
                <a:ea typeface="Roboto Light" panose="02000000000000000000" pitchFamily="2" charset="0"/>
              </a:rPr>
              <a:t>Agent </a:t>
            </a:r>
            <a:r>
              <a:rPr lang="en-US" sz="1400" dirty="0" err="1">
                <a:solidFill>
                  <a:schemeClr val="bg1"/>
                </a:solidFill>
                <a:latin typeface="Metric Light" panose="020B0303030202060203" pitchFamily="34" charset="0"/>
                <a:ea typeface="Roboto Light" panose="02000000000000000000" pitchFamily="2" charset="0"/>
              </a:rPr>
              <a:t>conversationnel</a:t>
            </a:r>
            <a:r>
              <a:rPr lang="en-US" sz="1400" dirty="0">
                <a:solidFill>
                  <a:schemeClr val="bg1"/>
                </a:solidFill>
                <a:latin typeface="Metric Light" panose="020B0303030202060203" pitchFamily="34" charset="0"/>
                <a:ea typeface="Roboto Light" panose="02000000000000000000" pitchFamily="2" charset="0"/>
              </a:rPr>
              <a:t> </a:t>
            </a:r>
          </a:p>
          <a:p>
            <a:pPr algn="ctr" defTabSz="685817"/>
            <a:r>
              <a:rPr lang="en-US" sz="1400" dirty="0" err="1">
                <a:solidFill>
                  <a:schemeClr val="bg1"/>
                </a:solidFill>
                <a:latin typeface="Metric Light" panose="020B0303030202060203" pitchFamily="34" charset="0"/>
                <a:ea typeface="Roboto Light" panose="02000000000000000000" pitchFamily="2" charset="0"/>
              </a:rPr>
              <a:t>Développé</a:t>
            </a:r>
            <a:r>
              <a:rPr lang="en-US" sz="1400" dirty="0">
                <a:solidFill>
                  <a:schemeClr val="bg1"/>
                </a:solidFill>
                <a:latin typeface="Metric Light" panose="020B0303030202060203" pitchFamily="34" charset="0"/>
                <a:ea typeface="Roboto Light" panose="02000000000000000000" pitchFamily="2" charset="0"/>
              </a:rPr>
              <a:t> par OPEN AI</a:t>
            </a:r>
          </a:p>
        </p:txBody>
      </p:sp>
      <p:grpSp>
        <p:nvGrpSpPr>
          <p:cNvPr id="2" name="Group 138">
            <a:extLst>
              <a:ext uri="{FF2B5EF4-FFF2-40B4-BE49-F238E27FC236}">
                <a16:creationId xmlns:a16="http://schemas.microsoft.com/office/drawing/2014/main" id="{FE8C953D-D417-38BC-27A9-5EB093B32F34}"/>
              </a:ext>
            </a:extLst>
          </p:cNvPr>
          <p:cNvGrpSpPr/>
          <p:nvPr/>
        </p:nvGrpSpPr>
        <p:grpSpPr>
          <a:xfrm rot="16426815">
            <a:off x="9940616" y="601343"/>
            <a:ext cx="1273489" cy="1279465"/>
            <a:chOff x="6135613" y="614704"/>
            <a:chExt cx="1889929" cy="1898801"/>
          </a:xfrm>
        </p:grpSpPr>
        <p:sp>
          <p:nvSpPr>
            <p:cNvPr id="5" name="Freeform 905">
              <a:extLst>
                <a:ext uri="{FF2B5EF4-FFF2-40B4-BE49-F238E27FC236}">
                  <a16:creationId xmlns:a16="http://schemas.microsoft.com/office/drawing/2014/main" id="{41BB288A-9522-12FC-8E36-98E54A44C3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35613" y="1916063"/>
              <a:ext cx="595963" cy="597442"/>
            </a:xfrm>
            <a:custGeom>
              <a:avLst/>
              <a:gdLst>
                <a:gd name="T0" fmla="*/ 200 w 200"/>
                <a:gd name="T1" fmla="*/ 88 h 200"/>
                <a:gd name="T2" fmla="*/ 177 w 200"/>
                <a:gd name="T3" fmla="*/ 24 h 200"/>
                <a:gd name="T4" fmla="*/ 111 w 200"/>
                <a:gd name="T5" fmla="*/ 0 h 200"/>
                <a:gd name="T6" fmla="*/ 8 w 200"/>
                <a:gd name="T7" fmla="*/ 103 h 200"/>
                <a:gd name="T8" fmla="*/ 41 w 200"/>
                <a:gd name="T9" fmla="*/ 81 h 200"/>
                <a:gd name="T10" fmla="*/ 8 w 200"/>
                <a:gd name="T11" fmla="*/ 193 h 200"/>
                <a:gd name="T12" fmla="*/ 119 w 200"/>
                <a:gd name="T13" fmla="*/ 159 h 200"/>
                <a:gd name="T14" fmla="*/ 96 w 200"/>
                <a:gd name="T15" fmla="*/ 192 h 200"/>
                <a:gd name="T16" fmla="*/ 200 w 200"/>
                <a:gd name="T17" fmla="*/ 88 h 200"/>
                <a:gd name="T18" fmla="*/ 122 w 200"/>
                <a:gd name="T19" fmla="*/ 135 h 200"/>
                <a:gd name="T20" fmla="*/ 137 w 200"/>
                <a:gd name="T21" fmla="*/ 114 h 200"/>
                <a:gd name="T22" fmla="*/ 65 w 200"/>
                <a:gd name="T23" fmla="*/ 136 h 200"/>
                <a:gd name="T24" fmla="*/ 86 w 200"/>
                <a:gd name="T25" fmla="*/ 64 h 200"/>
                <a:gd name="T26" fmla="*/ 65 w 200"/>
                <a:gd name="T27" fmla="*/ 78 h 200"/>
                <a:gd name="T28" fmla="*/ 132 w 200"/>
                <a:gd name="T29" fmla="*/ 11 h 200"/>
                <a:gd name="T30" fmla="*/ 174 w 200"/>
                <a:gd name="T31" fmla="*/ 27 h 200"/>
                <a:gd name="T32" fmla="*/ 189 w 200"/>
                <a:gd name="T33" fmla="*/ 68 h 200"/>
                <a:gd name="T34" fmla="*/ 122 w 200"/>
                <a:gd name="T35" fmla="*/ 13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0" h="200">
                  <a:moveTo>
                    <a:pt x="200" y="88"/>
                  </a:moveTo>
                  <a:cubicBezTo>
                    <a:pt x="177" y="24"/>
                    <a:pt x="177" y="24"/>
                    <a:pt x="177" y="24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1" y="0"/>
                    <a:pt x="38" y="4"/>
                    <a:pt x="8" y="103"/>
                  </a:cubicBezTo>
                  <a:cubicBezTo>
                    <a:pt x="8" y="103"/>
                    <a:pt x="27" y="87"/>
                    <a:pt x="41" y="81"/>
                  </a:cubicBezTo>
                  <a:cubicBezTo>
                    <a:pt x="41" y="81"/>
                    <a:pt x="0" y="146"/>
                    <a:pt x="8" y="193"/>
                  </a:cubicBezTo>
                  <a:cubicBezTo>
                    <a:pt x="54" y="200"/>
                    <a:pt x="119" y="159"/>
                    <a:pt x="119" y="159"/>
                  </a:cubicBezTo>
                  <a:cubicBezTo>
                    <a:pt x="113" y="173"/>
                    <a:pt x="96" y="192"/>
                    <a:pt x="96" y="192"/>
                  </a:cubicBezTo>
                  <a:cubicBezTo>
                    <a:pt x="195" y="162"/>
                    <a:pt x="200" y="88"/>
                    <a:pt x="200" y="88"/>
                  </a:cubicBezTo>
                  <a:moveTo>
                    <a:pt x="122" y="135"/>
                  </a:moveTo>
                  <a:cubicBezTo>
                    <a:pt x="122" y="135"/>
                    <a:pt x="132" y="123"/>
                    <a:pt x="137" y="114"/>
                  </a:cubicBezTo>
                  <a:cubicBezTo>
                    <a:pt x="137" y="114"/>
                    <a:pt x="94" y="140"/>
                    <a:pt x="65" y="136"/>
                  </a:cubicBezTo>
                  <a:cubicBezTo>
                    <a:pt x="59" y="105"/>
                    <a:pt x="86" y="64"/>
                    <a:pt x="86" y="64"/>
                  </a:cubicBezTo>
                  <a:cubicBezTo>
                    <a:pt x="77" y="68"/>
                    <a:pt x="65" y="78"/>
                    <a:pt x="65" y="78"/>
                  </a:cubicBezTo>
                  <a:cubicBezTo>
                    <a:pt x="84" y="14"/>
                    <a:pt x="132" y="11"/>
                    <a:pt x="132" y="11"/>
                  </a:cubicBezTo>
                  <a:cubicBezTo>
                    <a:pt x="174" y="27"/>
                    <a:pt x="174" y="27"/>
                    <a:pt x="174" y="27"/>
                  </a:cubicBezTo>
                  <a:cubicBezTo>
                    <a:pt x="189" y="68"/>
                    <a:pt x="189" y="68"/>
                    <a:pt x="189" y="68"/>
                  </a:cubicBezTo>
                  <a:cubicBezTo>
                    <a:pt x="189" y="68"/>
                    <a:pt x="186" y="116"/>
                    <a:pt x="122" y="135"/>
                  </a:cubicBezTo>
                </a:path>
              </a:pathLst>
            </a:custGeom>
            <a:solidFill>
              <a:srgbClr val="FFD66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17"/>
              <a:endParaRPr lang="en-US" sz="1350">
                <a:solidFill>
                  <a:srgbClr val="F06446"/>
                </a:solidFill>
                <a:latin typeface="Aptos" panose="02110004020202020204"/>
              </a:endParaRPr>
            </a:p>
          </p:txBody>
        </p:sp>
        <p:sp>
          <p:nvSpPr>
            <p:cNvPr id="6" name="Freeform 906">
              <a:extLst>
                <a:ext uri="{FF2B5EF4-FFF2-40B4-BE49-F238E27FC236}">
                  <a16:creationId xmlns:a16="http://schemas.microsoft.com/office/drawing/2014/main" id="{9C7BE882-FE53-1825-5ED6-612B264A4F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1593" y="1948597"/>
              <a:ext cx="387450" cy="385971"/>
            </a:xfrm>
            <a:custGeom>
              <a:avLst/>
              <a:gdLst>
                <a:gd name="T0" fmla="*/ 115 w 130"/>
                <a:gd name="T1" fmla="*/ 16 h 129"/>
                <a:gd name="T2" fmla="*/ 73 w 130"/>
                <a:gd name="T3" fmla="*/ 0 h 129"/>
                <a:gd name="T4" fmla="*/ 6 w 130"/>
                <a:gd name="T5" fmla="*/ 67 h 129"/>
                <a:gd name="T6" fmla="*/ 27 w 130"/>
                <a:gd name="T7" fmla="*/ 53 h 129"/>
                <a:gd name="T8" fmla="*/ 6 w 130"/>
                <a:gd name="T9" fmla="*/ 125 h 129"/>
                <a:gd name="T10" fmla="*/ 78 w 130"/>
                <a:gd name="T11" fmla="*/ 103 h 129"/>
                <a:gd name="T12" fmla="*/ 63 w 130"/>
                <a:gd name="T13" fmla="*/ 124 h 129"/>
                <a:gd name="T14" fmla="*/ 130 w 130"/>
                <a:gd name="T15" fmla="*/ 57 h 129"/>
                <a:gd name="T16" fmla="*/ 115 w 130"/>
                <a:gd name="T17" fmla="*/ 1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129">
                  <a:moveTo>
                    <a:pt x="115" y="16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25" y="3"/>
                    <a:pt x="6" y="67"/>
                  </a:cubicBezTo>
                  <a:cubicBezTo>
                    <a:pt x="6" y="67"/>
                    <a:pt x="18" y="57"/>
                    <a:pt x="27" y="53"/>
                  </a:cubicBezTo>
                  <a:cubicBezTo>
                    <a:pt x="27" y="53"/>
                    <a:pt x="0" y="94"/>
                    <a:pt x="6" y="125"/>
                  </a:cubicBezTo>
                  <a:cubicBezTo>
                    <a:pt x="35" y="129"/>
                    <a:pt x="78" y="103"/>
                    <a:pt x="78" y="103"/>
                  </a:cubicBezTo>
                  <a:cubicBezTo>
                    <a:pt x="73" y="112"/>
                    <a:pt x="63" y="124"/>
                    <a:pt x="63" y="124"/>
                  </a:cubicBezTo>
                  <a:cubicBezTo>
                    <a:pt x="127" y="105"/>
                    <a:pt x="130" y="57"/>
                    <a:pt x="130" y="57"/>
                  </a:cubicBezTo>
                  <a:cubicBezTo>
                    <a:pt x="115" y="16"/>
                    <a:pt x="115" y="16"/>
                    <a:pt x="115" y="16"/>
                  </a:cubicBezTo>
                </a:path>
              </a:pathLst>
            </a:custGeom>
            <a:solidFill>
              <a:srgbClr val="FF5B4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17"/>
              <a:endParaRPr lang="en-US" sz="1350">
                <a:solidFill>
                  <a:srgbClr val="F06446"/>
                </a:solidFill>
                <a:latin typeface="Aptos" panose="02110004020202020204"/>
              </a:endParaRPr>
            </a:p>
          </p:txBody>
        </p:sp>
        <p:sp>
          <p:nvSpPr>
            <p:cNvPr id="7" name="Freeform 907">
              <a:extLst>
                <a:ext uri="{FF2B5EF4-FFF2-40B4-BE49-F238E27FC236}">
                  <a16:creationId xmlns:a16="http://schemas.microsoft.com/office/drawing/2014/main" id="{A22A14B3-BDA9-1CD9-8CDF-8511CB03A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3831" y="1710508"/>
              <a:ext cx="489489" cy="653637"/>
            </a:xfrm>
            <a:custGeom>
              <a:avLst/>
              <a:gdLst>
                <a:gd name="T0" fmla="*/ 164 w 164"/>
                <a:gd name="T1" fmla="*/ 55 h 219"/>
                <a:gd name="T2" fmla="*/ 133 w 164"/>
                <a:gd name="T3" fmla="*/ 180 h 219"/>
                <a:gd name="T4" fmla="*/ 0 w 164"/>
                <a:gd name="T5" fmla="*/ 219 h 219"/>
                <a:gd name="T6" fmla="*/ 27 w 164"/>
                <a:gd name="T7" fmla="*/ 82 h 219"/>
                <a:gd name="T8" fmla="*/ 109 w 164"/>
                <a:gd name="T9" fmla="*/ 0 h 219"/>
                <a:gd name="T10" fmla="*/ 164 w 164"/>
                <a:gd name="T11" fmla="*/ 55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4" h="219">
                  <a:moveTo>
                    <a:pt x="164" y="55"/>
                  </a:moveTo>
                  <a:cubicBezTo>
                    <a:pt x="133" y="180"/>
                    <a:pt x="133" y="180"/>
                    <a:pt x="133" y="180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19"/>
                    <a:pt x="93" y="147"/>
                    <a:pt x="27" y="82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64" y="55"/>
                    <a:pt x="164" y="55"/>
                    <a:pt x="164" y="55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17"/>
              <a:endParaRPr lang="en-US" sz="1350">
                <a:solidFill>
                  <a:srgbClr val="F06446"/>
                </a:solidFill>
                <a:latin typeface="Aptos" panose="02110004020202020204"/>
              </a:endParaRPr>
            </a:p>
          </p:txBody>
        </p:sp>
        <p:sp>
          <p:nvSpPr>
            <p:cNvPr id="8" name="Freeform 908">
              <a:extLst>
                <a:ext uri="{FF2B5EF4-FFF2-40B4-BE49-F238E27FC236}">
                  <a16:creationId xmlns:a16="http://schemas.microsoft.com/office/drawing/2014/main" id="{D0DCA9D5-49F9-2F8F-D6C2-862A3BD6B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6101" y="1432490"/>
              <a:ext cx="652158" cy="492446"/>
            </a:xfrm>
            <a:custGeom>
              <a:avLst/>
              <a:gdLst>
                <a:gd name="T0" fmla="*/ 164 w 219"/>
                <a:gd name="T1" fmla="*/ 0 h 165"/>
                <a:gd name="T2" fmla="*/ 38 w 219"/>
                <a:gd name="T3" fmla="*/ 32 h 165"/>
                <a:gd name="T4" fmla="*/ 0 w 219"/>
                <a:gd name="T5" fmla="*/ 165 h 165"/>
                <a:gd name="T6" fmla="*/ 137 w 219"/>
                <a:gd name="T7" fmla="*/ 137 h 165"/>
                <a:gd name="T8" fmla="*/ 219 w 219"/>
                <a:gd name="T9" fmla="*/ 55 h 165"/>
                <a:gd name="T10" fmla="*/ 164 w 219"/>
                <a:gd name="T11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9" h="165">
                  <a:moveTo>
                    <a:pt x="164" y="0"/>
                  </a:moveTo>
                  <a:cubicBezTo>
                    <a:pt x="38" y="32"/>
                    <a:pt x="38" y="32"/>
                    <a:pt x="38" y="32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65"/>
                    <a:pt x="71" y="72"/>
                    <a:pt x="137" y="137"/>
                  </a:cubicBezTo>
                  <a:cubicBezTo>
                    <a:pt x="219" y="55"/>
                    <a:pt x="219" y="55"/>
                    <a:pt x="219" y="55"/>
                  </a:cubicBezTo>
                  <a:lnTo>
                    <a:pt x="16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17"/>
              <a:endParaRPr lang="en-US" sz="1350">
                <a:solidFill>
                  <a:srgbClr val="F06446"/>
                </a:solidFill>
                <a:latin typeface="Aptos" panose="02110004020202020204"/>
              </a:endParaRPr>
            </a:p>
          </p:txBody>
        </p:sp>
        <p:sp>
          <p:nvSpPr>
            <p:cNvPr id="10" name="Freeform 909">
              <a:extLst>
                <a:ext uri="{FF2B5EF4-FFF2-40B4-BE49-F238E27FC236}">
                  <a16:creationId xmlns:a16="http://schemas.microsoft.com/office/drawing/2014/main" id="{7B09F666-98DF-62ED-D455-15C7F473C3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1641" y="907510"/>
              <a:ext cx="832574" cy="832574"/>
            </a:xfrm>
            <a:custGeom>
              <a:avLst/>
              <a:gdLst>
                <a:gd name="T0" fmla="*/ 61 w 279"/>
                <a:gd name="T1" fmla="*/ 221 h 279"/>
                <a:gd name="T2" fmla="*/ 148 w 279"/>
                <a:gd name="T3" fmla="*/ 279 h 279"/>
                <a:gd name="T4" fmla="*/ 279 w 279"/>
                <a:gd name="T5" fmla="*/ 78 h 279"/>
                <a:gd name="T6" fmla="*/ 233 w 279"/>
                <a:gd name="T7" fmla="*/ 48 h 279"/>
                <a:gd name="T8" fmla="*/ 204 w 279"/>
                <a:gd name="T9" fmla="*/ 7 h 279"/>
                <a:gd name="T10" fmla="*/ 202 w 279"/>
                <a:gd name="T11" fmla="*/ 0 h 279"/>
                <a:gd name="T12" fmla="*/ 0 w 279"/>
                <a:gd name="T13" fmla="*/ 131 h 279"/>
                <a:gd name="T14" fmla="*/ 8 w 279"/>
                <a:gd name="T15" fmla="*/ 147 h 279"/>
                <a:gd name="T16" fmla="*/ 61 w 279"/>
                <a:gd name="T17" fmla="*/ 22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9" h="279">
                  <a:moveTo>
                    <a:pt x="61" y="221"/>
                  </a:moveTo>
                  <a:cubicBezTo>
                    <a:pt x="83" y="243"/>
                    <a:pt x="111" y="264"/>
                    <a:pt x="148" y="279"/>
                  </a:cubicBezTo>
                  <a:cubicBezTo>
                    <a:pt x="207" y="212"/>
                    <a:pt x="249" y="138"/>
                    <a:pt x="279" y="78"/>
                  </a:cubicBezTo>
                  <a:cubicBezTo>
                    <a:pt x="259" y="70"/>
                    <a:pt x="244" y="60"/>
                    <a:pt x="233" y="48"/>
                  </a:cubicBezTo>
                  <a:cubicBezTo>
                    <a:pt x="218" y="34"/>
                    <a:pt x="210" y="19"/>
                    <a:pt x="204" y="7"/>
                  </a:cubicBezTo>
                  <a:cubicBezTo>
                    <a:pt x="203" y="4"/>
                    <a:pt x="202" y="2"/>
                    <a:pt x="202" y="0"/>
                  </a:cubicBezTo>
                  <a:cubicBezTo>
                    <a:pt x="141" y="29"/>
                    <a:pt x="67" y="72"/>
                    <a:pt x="0" y="131"/>
                  </a:cubicBezTo>
                  <a:cubicBezTo>
                    <a:pt x="2" y="136"/>
                    <a:pt x="5" y="141"/>
                    <a:pt x="8" y="147"/>
                  </a:cubicBezTo>
                  <a:cubicBezTo>
                    <a:pt x="18" y="168"/>
                    <a:pt x="35" y="196"/>
                    <a:pt x="61" y="221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17"/>
              <a:endParaRPr lang="en-US" sz="1350">
                <a:solidFill>
                  <a:srgbClr val="F06446"/>
                </a:solidFill>
                <a:latin typeface="Aptos" panose="02110004020202020204"/>
              </a:endParaRPr>
            </a:p>
          </p:txBody>
        </p:sp>
        <p:sp>
          <p:nvSpPr>
            <p:cNvPr id="11" name="Freeform 910">
              <a:extLst>
                <a:ext uri="{FF2B5EF4-FFF2-40B4-BE49-F238E27FC236}">
                  <a16:creationId xmlns:a16="http://schemas.microsoft.com/office/drawing/2014/main" id="{F1DD1B30-DF5B-1E14-6E5D-7E0E91A4A0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575" y="755192"/>
              <a:ext cx="351959" cy="351959"/>
            </a:xfrm>
            <a:custGeom>
              <a:avLst/>
              <a:gdLst>
                <a:gd name="T0" fmla="*/ 29 w 118"/>
                <a:gd name="T1" fmla="*/ 91 h 118"/>
                <a:gd name="T2" fmla="*/ 72 w 118"/>
                <a:gd name="T3" fmla="*/ 118 h 118"/>
                <a:gd name="T4" fmla="*/ 118 w 118"/>
                <a:gd name="T5" fmla="*/ 0 h 118"/>
                <a:gd name="T6" fmla="*/ 0 w 118"/>
                <a:gd name="T7" fmla="*/ 46 h 118"/>
                <a:gd name="T8" fmla="*/ 3 w 118"/>
                <a:gd name="T9" fmla="*/ 53 h 118"/>
                <a:gd name="T10" fmla="*/ 29 w 118"/>
                <a:gd name="T11" fmla="*/ 9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" h="118">
                  <a:moveTo>
                    <a:pt x="29" y="91"/>
                  </a:moveTo>
                  <a:cubicBezTo>
                    <a:pt x="40" y="102"/>
                    <a:pt x="54" y="111"/>
                    <a:pt x="72" y="118"/>
                  </a:cubicBezTo>
                  <a:cubicBezTo>
                    <a:pt x="104" y="50"/>
                    <a:pt x="118" y="0"/>
                    <a:pt x="118" y="0"/>
                  </a:cubicBezTo>
                  <a:cubicBezTo>
                    <a:pt x="118" y="0"/>
                    <a:pt x="69" y="14"/>
                    <a:pt x="0" y="46"/>
                  </a:cubicBezTo>
                  <a:cubicBezTo>
                    <a:pt x="1" y="48"/>
                    <a:pt x="2" y="50"/>
                    <a:pt x="3" y="53"/>
                  </a:cubicBezTo>
                  <a:cubicBezTo>
                    <a:pt x="8" y="64"/>
                    <a:pt x="16" y="78"/>
                    <a:pt x="29" y="91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17"/>
              <a:endParaRPr lang="en-US" sz="1350">
                <a:solidFill>
                  <a:srgbClr val="F06446"/>
                </a:solidFill>
                <a:latin typeface="Aptos" panose="02110004020202020204"/>
              </a:endParaRPr>
            </a:p>
          </p:txBody>
        </p:sp>
        <p:sp>
          <p:nvSpPr>
            <p:cNvPr id="12" name="Freeform 911">
              <a:extLst>
                <a:ext uri="{FF2B5EF4-FFF2-40B4-BE49-F238E27FC236}">
                  <a16:creationId xmlns:a16="http://schemas.microsoft.com/office/drawing/2014/main" id="{21CEA288-4508-7844-C683-D61532686B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6165" y="1321579"/>
              <a:ext cx="869545" cy="875460"/>
            </a:xfrm>
            <a:custGeom>
              <a:avLst/>
              <a:gdLst>
                <a:gd name="T0" fmla="*/ 206 w 292"/>
                <a:gd name="T1" fmla="*/ 91 h 293"/>
                <a:gd name="T2" fmla="*/ 150 w 292"/>
                <a:gd name="T3" fmla="*/ 14 h 293"/>
                <a:gd name="T4" fmla="*/ 144 w 292"/>
                <a:gd name="T5" fmla="*/ 0 h 293"/>
                <a:gd name="T6" fmla="*/ 0 w 292"/>
                <a:gd name="T7" fmla="*/ 197 h 293"/>
                <a:gd name="T8" fmla="*/ 37 w 292"/>
                <a:gd name="T9" fmla="*/ 253 h 293"/>
                <a:gd name="T10" fmla="*/ 96 w 292"/>
                <a:gd name="T11" fmla="*/ 293 h 293"/>
                <a:gd name="T12" fmla="*/ 292 w 292"/>
                <a:gd name="T13" fmla="*/ 149 h 293"/>
                <a:gd name="T14" fmla="*/ 206 w 292"/>
                <a:gd name="T15" fmla="*/ 9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2" h="293">
                  <a:moveTo>
                    <a:pt x="206" y="91"/>
                  </a:moveTo>
                  <a:cubicBezTo>
                    <a:pt x="179" y="64"/>
                    <a:pt x="161" y="35"/>
                    <a:pt x="150" y="14"/>
                  </a:cubicBezTo>
                  <a:cubicBezTo>
                    <a:pt x="148" y="9"/>
                    <a:pt x="146" y="4"/>
                    <a:pt x="144" y="0"/>
                  </a:cubicBezTo>
                  <a:cubicBezTo>
                    <a:pt x="86" y="53"/>
                    <a:pt x="34" y="118"/>
                    <a:pt x="0" y="197"/>
                  </a:cubicBezTo>
                  <a:cubicBezTo>
                    <a:pt x="0" y="197"/>
                    <a:pt x="11" y="228"/>
                    <a:pt x="37" y="253"/>
                  </a:cubicBezTo>
                  <a:cubicBezTo>
                    <a:pt x="63" y="279"/>
                    <a:pt x="96" y="293"/>
                    <a:pt x="96" y="293"/>
                  </a:cubicBezTo>
                  <a:cubicBezTo>
                    <a:pt x="175" y="260"/>
                    <a:pt x="240" y="207"/>
                    <a:pt x="292" y="149"/>
                  </a:cubicBezTo>
                  <a:cubicBezTo>
                    <a:pt x="256" y="134"/>
                    <a:pt x="228" y="113"/>
                    <a:pt x="206" y="91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17"/>
              <a:endParaRPr lang="en-US" sz="1350">
                <a:solidFill>
                  <a:srgbClr val="F06446"/>
                </a:solidFill>
                <a:latin typeface="Aptos" panose="02110004020202020204"/>
              </a:endParaRPr>
            </a:p>
          </p:txBody>
        </p:sp>
        <p:sp>
          <p:nvSpPr>
            <p:cNvPr id="13" name="Freeform 912">
              <a:extLst>
                <a:ext uri="{FF2B5EF4-FFF2-40B4-BE49-F238E27FC236}">
                  <a16:creationId xmlns:a16="http://schemas.microsoft.com/office/drawing/2014/main" id="{75AACC83-C96D-7F3B-348A-535567A41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4998" y="892722"/>
              <a:ext cx="244005" cy="246963"/>
            </a:xfrm>
            <a:custGeom>
              <a:avLst/>
              <a:gdLst>
                <a:gd name="T0" fmla="*/ 31 w 82"/>
                <a:gd name="T1" fmla="*/ 53 h 83"/>
                <a:gd name="T2" fmla="*/ 77 w 82"/>
                <a:gd name="T3" fmla="*/ 83 h 83"/>
                <a:gd name="T4" fmla="*/ 82 w 82"/>
                <a:gd name="T5" fmla="*/ 72 h 83"/>
                <a:gd name="T6" fmla="*/ 39 w 82"/>
                <a:gd name="T7" fmla="*/ 45 h 83"/>
                <a:gd name="T8" fmla="*/ 13 w 82"/>
                <a:gd name="T9" fmla="*/ 7 h 83"/>
                <a:gd name="T10" fmla="*/ 10 w 82"/>
                <a:gd name="T11" fmla="*/ 0 h 83"/>
                <a:gd name="T12" fmla="*/ 0 w 82"/>
                <a:gd name="T13" fmla="*/ 5 h 83"/>
                <a:gd name="T14" fmla="*/ 2 w 82"/>
                <a:gd name="T15" fmla="*/ 12 h 83"/>
                <a:gd name="T16" fmla="*/ 31 w 82"/>
                <a:gd name="T17" fmla="*/ 5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83">
                  <a:moveTo>
                    <a:pt x="31" y="53"/>
                  </a:moveTo>
                  <a:cubicBezTo>
                    <a:pt x="42" y="65"/>
                    <a:pt x="57" y="75"/>
                    <a:pt x="77" y="83"/>
                  </a:cubicBezTo>
                  <a:cubicBezTo>
                    <a:pt x="78" y="79"/>
                    <a:pt x="80" y="76"/>
                    <a:pt x="82" y="72"/>
                  </a:cubicBezTo>
                  <a:cubicBezTo>
                    <a:pt x="64" y="65"/>
                    <a:pt x="50" y="56"/>
                    <a:pt x="39" y="45"/>
                  </a:cubicBezTo>
                  <a:cubicBezTo>
                    <a:pt x="26" y="32"/>
                    <a:pt x="18" y="18"/>
                    <a:pt x="13" y="7"/>
                  </a:cubicBezTo>
                  <a:cubicBezTo>
                    <a:pt x="12" y="4"/>
                    <a:pt x="11" y="2"/>
                    <a:pt x="10" y="0"/>
                  </a:cubicBezTo>
                  <a:cubicBezTo>
                    <a:pt x="7" y="2"/>
                    <a:pt x="3" y="3"/>
                    <a:pt x="0" y="5"/>
                  </a:cubicBezTo>
                  <a:cubicBezTo>
                    <a:pt x="0" y="7"/>
                    <a:pt x="1" y="9"/>
                    <a:pt x="2" y="12"/>
                  </a:cubicBezTo>
                  <a:cubicBezTo>
                    <a:pt x="8" y="24"/>
                    <a:pt x="16" y="39"/>
                    <a:pt x="31" y="53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17"/>
              <a:endParaRPr lang="en-US" sz="1350">
                <a:solidFill>
                  <a:srgbClr val="F06446"/>
                </a:solidFill>
                <a:latin typeface="Aptos" panose="02110004020202020204"/>
              </a:endParaRPr>
            </a:p>
          </p:txBody>
        </p:sp>
        <p:sp>
          <p:nvSpPr>
            <p:cNvPr id="14" name="Freeform 913">
              <a:extLst>
                <a:ext uri="{FF2B5EF4-FFF2-40B4-BE49-F238E27FC236}">
                  <a16:creationId xmlns:a16="http://schemas.microsoft.com/office/drawing/2014/main" id="{5B141B78-314C-6631-E8A1-2425810A51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5022" y="1297918"/>
              <a:ext cx="468785" cy="468785"/>
            </a:xfrm>
            <a:custGeom>
              <a:avLst/>
              <a:gdLst>
                <a:gd name="T0" fmla="*/ 62 w 157"/>
                <a:gd name="T1" fmla="*/ 99 h 157"/>
                <a:gd name="T2" fmla="*/ 148 w 157"/>
                <a:gd name="T3" fmla="*/ 157 h 157"/>
                <a:gd name="T4" fmla="*/ 157 w 157"/>
                <a:gd name="T5" fmla="*/ 148 h 157"/>
                <a:gd name="T6" fmla="*/ 70 w 157"/>
                <a:gd name="T7" fmla="*/ 90 h 157"/>
                <a:gd name="T8" fmla="*/ 17 w 157"/>
                <a:gd name="T9" fmla="*/ 16 h 157"/>
                <a:gd name="T10" fmla="*/ 9 w 157"/>
                <a:gd name="T11" fmla="*/ 0 h 157"/>
                <a:gd name="T12" fmla="*/ 0 w 157"/>
                <a:gd name="T13" fmla="*/ 8 h 157"/>
                <a:gd name="T14" fmla="*/ 6 w 157"/>
                <a:gd name="T15" fmla="*/ 22 h 157"/>
                <a:gd name="T16" fmla="*/ 62 w 157"/>
                <a:gd name="T17" fmla="*/ 9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" h="157">
                  <a:moveTo>
                    <a:pt x="62" y="99"/>
                  </a:moveTo>
                  <a:cubicBezTo>
                    <a:pt x="84" y="121"/>
                    <a:pt x="112" y="142"/>
                    <a:pt x="148" y="157"/>
                  </a:cubicBezTo>
                  <a:cubicBezTo>
                    <a:pt x="151" y="154"/>
                    <a:pt x="154" y="151"/>
                    <a:pt x="157" y="148"/>
                  </a:cubicBezTo>
                  <a:cubicBezTo>
                    <a:pt x="120" y="133"/>
                    <a:pt x="92" y="112"/>
                    <a:pt x="70" y="90"/>
                  </a:cubicBezTo>
                  <a:cubicBezTo>
                    <a:pt x="44" y="65"/>
                    <a:pt x="27" y="37"/>
                    <a:pt x="17" y="16"/>
                  </a:cubicBezTo>
                  <a:cubicBezTo>
                    <a:pt x="14" y="10"/>
                    <a:pt x="11" y="5"/>
                    <a:pt x="9" y="0"/>
                  </a:cubicBezTo>
                  <a:cubicBezTo>
                    <a:pt x="6" y="3"/>
                    <a:pt x="3" y="6"/>
                    <a:pt x="0" y="8"/>
                  </a:cubicBezTo>
                  <a:cubicBezTo>
                    <a:pt x="2" y="12"/>
                    <a:pt x="4" y="17"/>
                    <a:pt x="6" y="22"/>
                  </a:cubicBezTo>
                  <a:cubicBezTo>
                    <a:pt x="17" y="43"/>
                    <a:pt x="35" y="72"/>
                    <a:pt x="62" y="9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17"/>
              <a:endParaRPr lang="en-US" sz="1350">
                <a:solidFill>
                  <a:srgbClr val="F06446"/>
                </a:solidFill>
                <a:latin typeface="Aptos" panose="02110004020202020204"/>
              </a:endParaRPr>
            </a:p>
          </p:txBody>
        </p:sp>
        <p:sp>
          <p:nvSpPr>
            <p:cNvPr id="15" name="Freeform 914">
              <a:extLst>
                <a:ext uri="{FF2B5EF4-FFF2-40B4-BE49-F238E27FC236}">
                  <a16:creationId xmlns:a16="http://schemas.microsoft.com/office/drawing/2014/main" id="{8360168B-3199-B916-2629-DFF5EB136DA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3487" y="1608469"/>
              <a:ext cx="533853" cy="535332"/>
            </a:xfrm>
            <a:custGeom>
              <a:avLst/>
              <a:gdLst>
                <a:gd name="T0" fmla="*/ 302 w 361"/>
                <a:gd name="T1" fmla="*/ 0 h 362"/>
                <a:gd name="T2" fmla="*/ 361 w 361"/>
                <a:gd name="T3" fmla="*/ 61 h 362"/>
                <a:gd name="T4" fmla="*/ 0 w 361"/>
                <a:gd name="T5" fmla="*/ 362 h 362"/>
                <a:gd name="T6" fmla="*/ 302 w 361"/>
                <a:gd name="T7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1" h="362">
                  <a:moveTo>
                    <a:pt x="302" y="0"/>
                  </a:moveTo>
                  <a:lnTo>
                    <a:pt x="361" y="61"/>
                  </a:lnTo>
                  <a:lnTo>
                    <a:pt x="0" y="362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17"/>
              <a:endParaRPr lang="en-US" sz="1350">
                <a:solidFill>
                  <a:srgbClr val="F06446"/>
                </a:solidFill>
                <a:latin typeface="Aptos" panose="02110004020202020204"/>
              </a:endParaRPr>
            </a:p>
          </p:txBody>
        </p:sp>
        <p:sp>
          <p:nvSpPr>
            <p:cNvPr id="16" name="Freeform 915">
              <a:extLst>
                <a:ext uri="{FF2B5EF4-FFF2-40B4-BE49-F238E27FC236}">
                  <a16:creationId xmlns:a16="http://schemas.microsoft.com/office/drawing/2014/main" id="{3E48C570-19AE-101D-5E0F-F215F7483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9283" y="614704"/>
              <a:ext cx="226259" cy="226259"/>
            </a:xfrm>
            <a:custGeom>
              <a:avLst/>
              <a:gdLst>
                <a:gd name="T0" fmla="*/ 153 w 153"/>
                <a:gd name="T1" fmla="*/ 0 h 153"/>
                <a:gd name="T2" fmla="*/ 10 w 153"/>
                <a:gd name="T3" fmla="*/ 111 h 153"/>
                <a:gd name="T4" fmla="*/ 0 w 153"/>
                <a:gd name="T5" fmla="*/ 153 h 153"/>
                <a:gd name="T6" fmla="*/ 43 w 153"/>
                <a:gd name="T7" fmla="*/ 145 h 153"/>
                <a:gd name="T8" fmla="*/ 153 w 153"/>
                <a:gd name="T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153">
                  <a:moveTo>
                    <a:pt x="153" y="0"/>
                  </a:moveTo>
                  <a:lnTo>
                    <a:pt x="10" y="111"/>
                  </a:lnTo>
                  <a:lnTo>
                    <a:pt x="0" y="153"/>
                  </a:lnTo>
                  <a:lnTo>
                    <a:pt x="43" y="145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17"/>
              <a:endParaRPr lang="en-US" sz="1350">
                <a:solidFill>
                  <a:srgbClr val="F06446"/>
                </a:solidFill>
                <a:latin typeface="Aptos" panose="02110004020202020204"/>
              </a:endParaRPr>
            </a:p>
          </p:txBody>
        </p:sp>
        <p:sp>
          <p:nvSpPr>
            <p:cNvPr id="17" name="Freeform 916">
              <a:extLst>
                <a:ext uri="{FF2B5EF4-FFF2-40B4-BE49-F238E27FC236}">
                  <a16:creationId xmlns:a16="http://schemas.microsoft.com/office/drawing/2014/main" id="{0D6AD64F-4002-4E8E-8DAB-4D45718D4A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9283" y="614704"/>
              <a:ext cx="226259" cy="226259"/>
            </a:xfrm>
            <a:custGeom>
              <a:avLst/>
              <a:gdLst>
                <a:gd name="T0" fmla="*/ 153 w 153"/>
                <a:gd name="T1" fmla="*/ 0 h 153"/>
                <a:gd name="T2" fmla="*/ 10 w 153"/>
                <a:gd name="T3" fmla="*/ 111 h 153"/>
                <a:gd name="T4" fmla="*/ 0 w 153"/>
                <a:gd name="T5" fmla="*/ 153 h 153"/>
                <a:gd name="T6" fmla="*/ 43 w 153"/>
                <a:gd name="T7" fmla="*/ 145 h 153"/>
                <a:gd name="T8" fmla="*/ 153 w 153"/>
                <a:gd name="T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153">
                  <a:moveTo>
                    <a:pt x="153" y="0"/>
                  </a:moveTo>
                  <a:lnTo>
                    <a:pt x="10" y="111"/>
                  </a:lnTo>
                  <a:lnTo>
                    <a:pt x="0" y="153"/>
                  </a:lnTo>
                  <a:lnTo>
                    <a:pt x="43" y="145"/>
                  </a:lnTo>
                  <a:lnTo>
                    <a:pt x="15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17"/>
              <a:endParaRPr lang="en-US" sz="1350">
                <a:solidFill>
                  <a:srgbClr val="F06446"/>
                </a:solidFill>
                <a:latin typeface="Aptos" panose="02110004020202020204"/>
              </a:endParaRPr>
            </a:p>
          </p:txBody>
        </p:sp>
        <p:sp>
          <p:nvSpPr>
            <p:cNvPr id="18" name="Freeform 917">
              <a:extLst>
                <a:ext uri="{FF2B5EF4-FFF2-40B4-BE49-F238E27FC236}">
                  <a16:creationId xmlns:a16="http://schemas.microsoft.com/office/drawing/2014/main" id="{F6F3B660-2030-2392-00E1-49B486D62E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1769" y="1113065"/>
              <a:ext cx="286891" cy="286891"/>
            </a:xfrm>
            <a:custGeom>
              <a:avLst/>
              <a:gdLst>
                <a:gd name="T0" fmla="*/ 79 w 96"/>
                <a:gd name="T1" fmla="*/ 79 h 96"/>
                <a:gd name="T2" fmla="*/ 17 w 96"/>
                <a:gd name="T3" fmla="*/ 79 h 96"/>
                <a:gd name="T4" fmla="*/ 17 w 96"/>
                <a:gd name="T5" fmla="*/ 17 h 96"/>
                <a:gd name="T6" fmla="*/ 79 w 96"/>
                <a:gd name="T7" fmla="*/ 17 h 96"/>
                <a:gd name="T8" fmla="*/ 79 w 96"/>
                <a:gd name="T9" fmla="*/ 7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96">
                  <a:moveTo>
                    <a:pt x="79" y="79"/>
                  </a:moveTo>
                  <a:cubicBezTo>
                    <a:pt x="62" y="96"/>
                    <a:pt x="34" y="96"/>
                    <a:pt x="17" y="79"/>
                  </a:cubicBezTo>
                  <a:cubicBezTo>
                    <a:pt x="0" y="62"/>
                    <a:pt x="0" y="34"/>
                    <a:pt x="17" y="17"/>
                  </a:cubicBezTo>
                  <a:cubicBezTo>
                    <a:pt x="34" y="0"/>
                    <a:pt x="62" y="0"/>
                    <a:pt x="79" y="17"/>
                  </a:cubicBezTo>
                  <a:cubicBezTo>
                    <a:pt x="96" y="34"/>
                    <a:pt x="96" y="62"/>
                    <a:pt x="79" y="79"/>
                  </a:cubicBezTo>
                </a:path>
              </a:pathLst>
            </a:custGeom>
            <a:solidFill>
              <a:schemeClr val="bg2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17"/>
              <a:endParaRPr lang="en-US" sz="1350">
                <a:solidFill>
                  <a:srgbClr val="F06446"/>
                </a:solidFill>
                <a:latin typeface="Aptos" panose="02110004020202020204"/>
              </a:endParaRPr>
            </a:p>
          </p:txBody>
        </p:sp>
        <p:sp>
          <p:nvSpPr>
            <p:cNvPr id="19" name="Freeform 918">
              <a:extLst>
                <a:ext uri="{FF2B5EF4-FFF2-40B4-BE49-F238E27FC236}">
                  <a16:creationId xmlns:a16="http://schemas.microsoft.com/office/drawing/2014/main" id="{B0EE5683-4608-018F-B838-A3847F7265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41769" y="1113065"/>
              <a:ext cx="286891" cy="286891"/>
            </a:xfrm>
            <a:custGeom>
              <a:avLst/>
              <a:gdLst>
                <a:gd name="T0" fmla="*/ 48 w 96"/>
                <a:gd name="T1" fmla="*/ 96 h 96"/>
                <a:gd name="T2" fmla="*/ 14 w 96"/>
                <a:gd name="T3" fmla="*/ 82 h 96"/>
                <a:gd name="T4" fmla="*/ 0 w 96"/>
                <a:gd name="T5" fmla="*/ 48 h 96"/>
                <a:gd name="T6" fmla="*/ 14 w 96"/>
                <a:gd name="T7" fmla="*/ 14 h 96"/>
                <a:gd name="T8" fmla="*/ 48 w 96"/>
                <a:gd name="T9" fmla="*/ 0 h 96"/>
                <a:gd name="T10" fmla="*/ 82 w 96"/>
                <a:gd name="T11" fmla="*/ 14 h 96"/>
                <a:gd name="T12" fmla="*/ 96 w 96"/>
                <a:gd name="T13" fmla="*/ 48 h 96"/>
                <a:gd name="T14" fmla="*/ 82 w 96"/>
                <a:gd name="T15" fmla="*/ 82 h 96"/>
                <a:gd name="T16" fmla="*/ 48 w 96"/>
                <a:gd name="T17" fmla="*/ 96 h 96"/>
                <a:gd name="T18" fmla="*/ 48 w 96"/>
                <a:gd name="T19" fmla="*/ 10 h 96"/>
                <a:gd name="T20" fmla="*/ 21 w 96"/>
                <a:gd name="T21" fmla="*/ 21 h 96"/>
                <a:gd name="T22" fmla="*/ 10 w 96"/>
                <a:gd name="T23" fmla="*/ 48 h 96"/>
                <a:gd name="T24" fmla="*/ 21 w 96"/>
                <a:gd name="T25" fmla="*/ 75 h 96"/>
                <a:gd name="T26" fmla="*/ 48 w 96"/>
                <a:gd name="T27" fmla="*/ 86 h 96"/>
                <a:gd name="T28" fmla="*/ 75 w 96"/>
                <a:gd name="T29" fmla="*/ 75 h 96"/>
                <a:gd name="T30" fmla="*/ 86 w 96"/>
                <a:gd name="T31" fmla="*/ 48 h 96"/>
                <a:gd name="T32" fmla="*/ 75 w 96"/>
                <a:gd name="T33" fmla="*/ 21 h 96"/>
                <a:gd name="T34" fmla="*/ 48 w 96"/>
                <a:gd name="T35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96">
                  <a:moveTo>
                    <a:pt x="48" y="96"/>
                  </a:moveTo>
                  <a:cubicBezTo>
                    <a:pt x="35" y="96"/>
                    <a:pt x="23" y="91"/>
                    <a:pt x="14" y="82"/>
                  </a:cubicBezTo>
                  <a:cubicBezTo>
                    <a:pt x="5" y="73"/>
                    <a:pt x="0" y="61"/>
                    <a:pt x="0" y="48"/>
                  </a:cubicBezTo>
                  <a:cubicBezTo>
                    <a:pt x="0" y="35"/>
                    <a:pt x="5" y="23"/>
                    <a:pt x="14" y="14"/>
                  </a:cubicBezTo>
                  <a:cubicBezTo>
                    <a:pt x="23" y="5"/>
                    <a:pt x="35" y="0"/>
                    <a:pt x="48" y="0"/>
                  </a:cubicBezTo>
                  <a:cubicBezTo>
                    <a:pt x="61" y="0"/>
                    <a:pt x="73" y="5"/>
                    <a:pt x="82" y="14"/>
                  </a:cubicBezTo>
                  <a:cubicBezTo>
                    <a:pt x="91" y="23"/>
                    <a:pt x="96" y="35"/>
                    <a:pt x="96" y="48"/>
                  </a:cubicBezTo>
                  <a:cubicBezTo>
                    <a:pt x="96" y="61"/>
                    <a:pt x="91" y="73"/>
                    <a:pt x="82" y="82"/>
                  </a:cubicBezTo>
                  <a:cubicBezTo>
                    <a:pt x="73" y="91"/>
                    <a:pt x="61" y="96"/>
                    <a:pt x="48" y="96"/>
                  </a:cubicBezTo>
                  <a:moveTo>
                    <a:pt x="48" y="10"/>
                  </a:moveTo>
                  <a:cubicBezTo>
                    <a:pt x="38" y="10"/>
                    <a:pt x="28" y="14"/>
                    <a:pt x="21" y="21"/>
                  </a:cubicBezTo>
                  <a:cubicBezTo>
                    <a:pt x="14" y="28"/>
                    <a:pt x="10" y="38"/>
                    <a:pt x="10" y="48"/>
                  </a:cubicBezTo>
                  <a:cubicBezTo>
                    <a:pt x="10" y="58"/>
                    <a:pt x="14" y="68"/>
                    <a:pt x="21" y="75"/>
                  </a:cubicBezTo>
                  <a:cubicBezTo>
                    <a:pt x="28" y="82"/>
                    <a:pt x="38" y="86"/>
                    <a:pt x="48" y="86"/>
                  </a:cubicBezTo>
                  <a:cubicBezTo>
                    <a:pt x="58" y="86"/>
                    <a:pt x="68" y="82"/>
                    <a:pt x="75" y="75"/>
                  </a:cubicBezTo>
                  <a:cubicBezTo>
                    <a:pt x="82" y="68"/>
                    <a:pt x="86" y="58"/>
                    <a:pt x="86" y="48"/>
                  </a:cubicBezTo>
                  <a:cubicBezTo>
                    <a:pt x="86" y="38"/>
                    <a:pt x="82" y="28"/>
                    <a:pt x="75" y="21"/>
                  </a:cubicBezTo>
                  <a:cubicBezTo>
                    <a:pt x="68" y="14"/>
                    <a:pt x="58" y="10"/>
                    <a:pt x="48" y="10"/>
                  </a:cubicBezTo>
                </a:path>
              </a:pathLst>
            </a:custGeom>
            <a:solidFill>
              <a:srgbClr val="16394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17"/>
              <a:endParaRPr lang="en-US" sz="1350">
                <a:solidFill>
                  <a:srgbClr val="F06446"/>
                </a:solidFill>
                <a:latin typeface="Aptos" panose="02110004020202020204"/>
              </a:endParaRPr>
            </a:p>
          </p:txBody>
        </p:sp>
        <p:sp>
          <p:nvSpPr>
            <p:cNvPr id="20" name="Freeform 919">
              <a:extLst>
                <a:ext uri="{FF2B5EF4-FFF2-40B4-BE49-F238E27FC236}">
                  <a16:creationId xmlns:a16="http://schemas.microsoft.com/office/drawing/2014/main" id="{B59FB142-C327-6A46-4164-7569CD362D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6533" y="755192"/>
              <a:ext cx="0" cy="2958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264D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17"/>
              <a:endParaRPr lang="en-US" sz="1350">
                <a:solidFill>
                  <a:srgbClr val="F06446"/>
                </a:solidFill>
                <a:latin typeface="Aptos" panose="02110004020202020204"/>
              </a:endParaRPr>
            </a:p>
          </p:txBody>
        </p:sp>
        <p:sp>
          <p:nvSpPr>
            <p:cNvPr id="21" name="Freeform 920">
              <a:extLst>
                <a:ext uri="{FF2B5EF4-FFF2-40B4-BE49-F238E27FC236}">
                  <a16:creationId xmlns:a16="http://schemas.microsoft.com/office/drawing/2014/main" id="{87EC4717-92A7-EF1F-C6A1-CDBEFAF4B9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28619" y="1830292"/>
              <a:ext cx="530895" cy="369704"/>
            </a:xfrm>
            <a:custGeom>
              <a:avLst/>
              <a:gdLst>
                <a:gd name="T0" fmla="*/ 45 w 178"/>
                <a:gd name="T1" fmla="*/ 102 h 124"/>
                <a:gd name="T2" fmla="*/ 1 w 178"/>
                <a:gd name="T3" fmla="*/ 123 h 124"/>
                <a:gd name="T4" fmla="*/ 0 w 178"/>
                <a:gd name="T5" fmla="*/ 123 h 124"/>
                <a:gd name="T6" fmla="*/ 0 w 178"/>
                <a:gd name="T7" fmla="*/ 123 h 124"/>
                <a:gd name="T8" fmla="*/ 1 w 178"/>
                <a:gd name="T9" fmla="*/ 124 h 124"/>
                <a:gd name="T10" fmla="*/ 45 w 178"/>
                <a:gd name="T11" fmla="*/ 102 h 124"/>
                <a:gd name="T12" fmla="*/ 45 w 178"/>
                <a:gd name="T13" fmla="*/ 102 h 124"/>
                <a:gd name="T14" fmla="*/ 178 w 178"/>
                <a:gd name="T15" fmla="*/ 0 h 124"/>
                <a:gd name="T16" fmla="*/ 158 w 178"/>
                <a:gd name="T17" fmla="*/ 19 h 124"/>
                <a:gd name="T18" fmla="*/ 158 w 178"/>
                <a:gd name="T19" fmla="*/ 19 h 124"/>
                <a:gd name="T20" fmla="*/ 178 w 178"/>
                <a:gd name="T21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124">
                  <a:moveTo>
                    <a:pt x="45" y="102"/>
                  </a:moveTo>
                  <a:cubicBezTo>
                    <a:pt x="31" y="110"/>
                    <a:pt x="16" y="117"/>
                    <a:pt x="1" y="123"/>
                  </a:cubicBezTo>
                  <a:cubicBezTo>
                    <a:pt x="1" y="123"/>
                    <a:pt x="1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1" y="124"/>
                    <a:pt x="1" y="124"/>
                    <a:pt x="1" y="124"/>
                  </a:cubicBezTo>
                  <a:cubicBezTo>
                    <a:pt x="16" y="117"/>
                    <a:pt x="31" y="110"/>
                    <a:pt x="45" y="102"/>
                  </a:cubicBezTo>
                  <a:cubicBezTo>
                    <a:pt x="45" y="102"/>
                    <a:pt x="45" y="102"/>
                    <a:pt x="45" y="102"/>
                  </a:cubicBezTo>
                  <a:moveTo>
                    <a:pt x="178" y="0"/>
                  </a:moveTo>
                  <a:cubicBezTo>
                    <a:pt x="172" y="6"/>
                    <a:pt x="165" y="13"/>
                    <a:pt x="158" y="19"/>
                  </a:cubicBezTo>
                  <a:cubicBezTo>
                    <a:pt x="158" y="19"/>
                    <a:pt x="158" y="19"/>
                    <a:pt x="158" y="19"/>
                  </a:cubicBezTo>
                  <a:cubicBezTo>
                    <a:pt x="165" y="13"/>
                    <a:pt x="172" y="6"/>
                    <a:pt x="178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17"/>
              <a:endParaRPr lang="en-US" sz="1350">
                <a:solidFill>
                  <a:srgbClr val="F06446"/>
                </a:solidFill>
                <a:latin typeface="Aptos" panose="02110004020202020204"/>
              </a:endParaRPr>
            </a:p>
          </p:txBody>
        </p:sp>
        <p:sp>
          <p:nvSpPr>
            <p:cNvPr id="22" name="Freeform 921">
              <a:extLst>
                <a:ext uri="{FF2B5EF4-FFF2-40B4-BE49-F238E27FC236}">
                  <a16:creationId xmlns:a16="http://schemas.microsoft.com/office/drawing/2014/main" id="{B151E9E3-179A-EE1A-C12C-BB595447A9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3831" y="2191123"/>
              <a:ext cx="14788" cy="5915"/>
            </a:xfrm>
            <a:custGeom>
              <a:avLst/>
              <a:gdLst>
                <a:gd name="T0" fmla="*/ 0 w 5"/>
                <a:gd name="T1" fmla="*/ 0 h 2"/>
                <a:gd name="T2" fmla="*/ 5 w 5"/>
                <a:gd name="T3" fmla="*/ 2 h 2"/>
                <a:gd name="T4" fmla="*/ 5 w 5"/>
                <a:gd name="T5" fmla="*/ 2 h 2"/>
                <a:gd name="T6" fmla="*/ 0 w 5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3" y="1"/>
                    <a:pt x="0" y="0"/>
                  </a:cubicBezTo>
                </a:path>
              </a:pathLst>
            </a:custGeom>
            <a:solidFill>
              <a:srgbClr val="E5C0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17"/>
              <a:endParaRPr lang="en-US" sz="1350">
                <a:solidFill>
                  <a:srgbClr val="F06446"/>
                </a:solidFill>
                <a:latin typeface="Aptos" panose="02110004020202020204"/>
              </a:endParaRPr>
            </a:p>
          </p:txBody>
        </p:sp>
        <p:sp>
          <p:nvSpPr>
            <p:cNvPr id="23" name="Freeform 922">
              <a:extLst>
                <a:ext uri="{FF2B5EF4-FFF2-40B4-BE49-F238E27FC236}">
                  <a16:creationId xmlns:a16="http://schemas.microsoft.com/office/drawing/2014/main" id="{2CF71A77-81B9-D1DB-86DE-0AA560EB7C8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3191" y="1886487"/>
              <a:ext cx="337170" cy="246963"/>
            </a:xfrm>
            <a:custGeom>
              <a:avLst/>
              <a:gdLst>
                <a:gd name="T0" fmla="*/ 113 w 113"/>
                <a:gd name="T1" fmla="*/ 0 h 83"/>
                <a:gd name="T2" fmla="*/ 0 w 113"/>
                <a:gd name="T3" fmla="*/ 83 h 83"/>
                <a:gd name="T4" fmla="*/ 0 w 113"/>
                <a:gd name="T5" fmla="*/ 83 h 83"/>
                <a:gd name="T6" fmla="*/ 113 w 113"/>
                <a:gd name="T7" fmla="*/ 0 h 83"/>
                <a:gd name="T8" fmla="*/ 113 w 113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83">
                  <a:moveTo>
                    <a:pt x="113" y="0"/>
                  </a:moveTo>
                  <a:cubicBezTo>
                    <a:pt x="80" y="31"/>
                    <a:pt x="42" y="60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42" y="60"/>
                    <a:pt x="80" y="31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</a:path>
              </a:pathLst>
            </a:custGeom>
            <a:solidFill>
              <a:srgbClr val="264D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17"/>
              <a:endParaRPr lang="en-US" sz="1350">
                <a:solidFill>
                  <a:srgbClr val="F06446"/>
                </a:solidFill>
                <a:latin typeface="Aptos" panose="02110004020202020204"/>
              </a:endParaRPr>
            </a:p>
          </p:txBody>
        </p:sp>
        <p:sp>
          <p:nvSpPr>
            <p:cNvPr id="24" name="Freeform 923">
              <a:extLst>
                <a:ext uri="{FF2B5EF4-FFF2-40B4-BE49-F238E27FC236}">
                  <a16:creationId xmlns:a16="http://schemas.microsoft.com/office/drawing/2014/main" id="{3AF11B2C-5F5D-5540-4E97-7001B2226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2192" y="1107150"/>
              <a:ext cx="519065" cy="632934"/>
            </a:xfrm>
            <a:custGeom>
              <a:avLst/>
              <a:gdLst>
                <a:gd name="T0" fmla="*/ 153 w 174"/>
                <a:gd name="T1" fmla="*/ 0 h 212"/>
                <a:gd name="T2" fmla="*/ 101 w 174"/>
                <a:gd name="T3" fmla="*/ 71 h 212"/>
                <a:gd name="T4" fmla="*/ 92 w 174"/>
                <a:gd name="T5" fmla="*/ 84 h 212"/>
                <a:gd name="T6" fmla="*/ 89 w 174"/>
                <a:gd name="T7" fmla="*/ 87 h 212"/>
                <a:gd name="T8" fmla="*/ 0 w 174"/>
                <a:gd name="T9" fmla="*/ 189 h 212"/>
                <a:gd name="T10" fmla="*/ 44 w 174"/>
                <a:gd name="T11" fmla="*/ 212 h 212"/>
                <a:gd name="T12" fmla="*/ 174 w 174"/>
                <a:gd name="T13" fmla="*/ 11 h 212"/>
                <a:gd name="T14" fmla="*/ 153 w 174"/>
                <a:gd name="T15" fmla="*/ 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4" h="212">
                  <a:moveTo>
                    <a:pt x="153" y="0"/>
                  </a:moveTo>
                  <a:cubicBezTo>
                    <a:pt x="138" y="22"/>
                    <a:pt x="121" y="46"/>
                    <a:pt x="101" y="71"/>
                  </a:cubicBezTo>
                  <a:cubicBezTo>
                    <a:pt x="99" y="76"/>
                    <a:pt x="96" y="80"/>
                    <a:pt x="92" y="84"/>
                  </a:cubicBezTo>
                  <a:cubicBezTo>
                    <a:pt x="91" y="85"/>
                    <a:pt x="90" y="86"/>
                    <a:pt x="89" y="87"/>
                  </a:cubicBezTo>
                  <a:cubicBezTo>
                    <a:pt x="63" y="120"/>
                    <a:pt x="33" y="155"/>
                    <a:pt x="0" y="189"/>
                  </a:cubicBezTo>
                  <a:cubicBezTo>
                    <a:pt x="13" y="198"/>
                    <a:pt x="28" y="206"/>
                    <a:pt x="44" y="212"/>
                  </a:cubicBezTo>
                  <a:cubicBezTo>
                    <a:pt x="103" y="145"/>
                    <a:pt x="145" y="71"/>
                    <a:pt x="174" y="11"/>
                  </a:cubicBezTo>
                  <a:cubicBezTo>
                    <a:pt x="166" y="8"/>
                    <a:pt x="159" y="4"/>
                    <a:pt x="153" y="0"/>
                  </a:cubicBezTo>
                </a:path>
              </a:pathLst>
            </a:custGeom>
            <a:solidFill>
              <a:schemeClr val="bg2">
                <a:lumMod val="25000"/>
                <a:alpha val="32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17"/>
              <a:endParaRPr lang="en-US" sz="1350">
                <a:solidFill>
                  <a:srgbClr val="F06446"/>
                </a:solidFill>
                <a:latin typeface="Aptos" panose="02110004020202020204"/>
              </a:endParaRPr>
            </a:p>
          </p:txBody>
        </p:sp>
        <p:sp>
          <p:nvSpPr>
            <p:cNvPr id="25" name="Freeform 924">
              <a:extLst>
                <a:ext uri="{FF2B5EF4-FFF2-40B4-BE49-F238E27FC236}">
                  <a16:creationId xmlns:a16="http://schemas.microsoft.com/office/drawing/2014/main" id="{B3578087-DAAE-6409-EAFA-BD4969FA6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893" y="829133"/>
              <a:ext cx="173022" cy="278018"/>
            </a:xfrm>
            <a:custGeom>
              <a:avLst/>
              <a:gdLst>
                <a:gd name="T0" fmla="*/ 58 w 58"/>
                <a:gd name="T1" fmla="*/ 0 h 93"/>
                <a:gd name="T2" fmla="*/ 52 w 58"/>
                <a:gd name="T3" fmla="*/ 1 h 93"/>
                <a:gd name="T4" fmla="*/ 0 w 58"/>
                <a:gd name="T5" fmla="*/ 83 h 93"/>
                <a:gd name="T6" fmla="*/ 20 w 58"/>
                <a:gd name="T7" fmla="*/ 93 h 93"/>
                <a:gd name="T8" fmla="*/ 58 w 58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93">
                  <a:moveTo>
                    <a:pt x="58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41" y="20"/>
                    <a:pt x="24" y="49"/>
                    <a:pt x="0" y="83"/>
                  </a:cubicBezTo>
                  <a:cubicBezTo>
                    <a:pt x="6" y="87"/>
                    <a:pt x="13" y="90"/>
                    <a:pt x="20" y="93"/>
                  </a:cubicBezTo>
                  <a:cubicBezTo>
                    <a:pt x="39" y="53"/>
                    <a:pt x="51" y="20"/>
                    <a:pt x="58" y="0"/>
                  </a:cubicBezTo>
                </a:path>
              </a:pathLst>
            </a:custGeom>
            <a:solidFill>
              <a:schemeClr val="bg2">
                <a:lumMod val="25000"/>
                <a:alpha val="32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17"/>
              <a:endParaRPr lang="en-US" sz="1350">
                <a:solidFill>
                  <a:srgbClr val="F06446"/>
                </a:solidFill>
                <a:latin typeface="Aptos" panose="02110004020202020204"/>
              </a:endParaRPr>
            </a:p>
          </p:txBody>
        </p:sp>
        <p:sp>
          <p:nvSpPr>
            <p:cNvPr id="26" name="Freeform 925">
              <a:extLst>
                <a:ext uri="{FF2B5EF4-FFF2-40B4-BE49-F238E27FC236}">
                  <a16:creationId xmlns:a16="http://schemas.microsoft.com/office/drawing/2014/main" id="{9F12A37A-E7BF-DC3F-BF10-CF4E2FCAB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8059" y="1698677"/>
              <a:ext cx="687650" cy="498361"/>
            </a:xfrm>
            <a:custGeom>
              <a:avLst/>
              <a:gdLst>
                <a:gd name="T0" fmla="*/ 188 w 231"/>
                <a:gd name="T1" fmla="*/ 0 h 167"/>
                <a:gd name="T2" fmla="*/ 0 w 231"/>
                <a:gd name="T3" fmla="*/ 147 h 167"/>
                <a:gd name="T4" fmla="*/ 29 w 231"/>
                <a:gd name="T5" fmla="*/ 165 h 167"/>
                <a:gd name="T6" fmla="*/ 34 w 231"/>
                <a:gd name="T7" fmla="*/ 167 h 167"/>
                <a:gd name="T8" fmla="*/ 35 w 231"/>
                <a:gd name="T9" fmla="*/ 167 h 167"/>
                <a:gd name="T10" fmla="*/ 79 w 231"/>
                <a:gd name="T11" fmla="*/ 146 h 167"/>
                <a:gd name="T12" fmla="*/ 192 w 231"/>
                <a:gd name="T13" fmla="*/ 63 h 167"/>
                <a:gd name="T14" fmla="*/ 212 w 231"/>
                <a:gd name="T15" fmla="*/ 44 h 167"/>
                <a:gd name="T16" fmla="*/ 231 w 231"/>
                <a:gd name="T17" fmla="*/ 23 h 167"/>
                <a:gd name="T18" fmla="*/ 188 w 231"/>
                <a:gd name="T1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1" h="167">
                  <a:moveTo>
                    <a:pt x="188" y="0"/>
                  </a:moveTo>
                  <a:cubicBezTo>
                    <a:pt x="133" y="55"/>
                    <a:pt x="70" y="108"/>
                    <a:pt x="0" y="147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32" y="166"/>
                    <a:pt x="33" y="166"/>
                    <a:pt x="34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50" y="161"/>
                    <a:pt x="65" y="154"/>
                    <a:pt x="79" y="146"/>
                  </a:cubicBezTo>
                  <a:cubicBezTo>
                    <a:pt x="121" y="123"/>
                    <a:pt x="159" y="94"/>
                    <a:pt x="192" y="63"/>
                  </a:cubicBezTo>
                  <a:cubicBezTo>
                    <a:pt x="199" y="57"/>
                    <a:pt x="206" y="50"/>
                    <a:pt x="212" y="44"/>
                  </a:cubicBezTo>
                  <a:cubicBezTo>
                    <a:pt x="219" y="37"/>
                    <a:pt x="225" y="30"/>
                    <a:pt x="231" y="23"/>
                  </a:cubicBezTo>
                  <a:cubicBezTo>
                    <a:pt x="215" y="17"/>
                    <a:pt x="201" y="9"/>
                    <a:pt x="188" y="0"/>
                  </a:cubicBezTo>
                </a:path>
              </a:pathLst>
            </a:custGeom>
            <a:solidFill>
              <a:schemeClr val="bg2">
                <a:lumMod val="25000"/>
                <a:alpha val="32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17"/>
              <a:endParaRPr lang="en-US" sz="1350">
                <a:solidFill>
                  <a:srgbClr val="F06446"/>
                </a:solidFill>
                <a:latin typeface="Aptos" panose="02110004020202020204"/>
              </a:endParaRPr>
            </a:p>
          </p:txBody>
        </p:sp>
        <p:sp>
          <p:nvSpPr>
            <p:cNvPr id="27" name="Freeform 926">
              <a:extLst>
                <a:ext uri="{FF2B5EF4-FFF2-40B4-BE49-F238E27FC236}">
                  <a16:creationId xmlns:a16="http://schemas.microsoft.com/office/drawing/2014/main" id="{6D45D16F-051C-847E-919E-C298B1A4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7668" y="1077574"/>
              <a:ext cx="78377" cy="62110"/>
            </a:xfrm>
            <a:custGeom>
              <a:avLst/>
              <a:gdLst>
                <a:gd name="T0" fmla="*/ 6 w 26"/>
                <a:gd name="T1" fmla="*/ 0 h 21"/>
                <a:gd name="T2" fmla="*/ 0 w 26"/>
                <a:gd name="T3" fmla="*/ 10 h 21"/>
                <a:gd name="T4" fmla="*/ 21 w 26"/>
                <a:gd name="T5" fmla="*/ 21 h 21"/>
                <a:gd name="T6" fmla="*/ 26 w 26"/>
                <a:gd name="T7" fmla="*/ 10 h 21"/>
                <a:gd name="T8" fmla="*/ 6 w 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1">
                  <a:moveTo>
                    <a:pt x="6" y="0"/>
                  </a:moveTo>
                  <a:cubicBezTo>
                    <a:pt x="4" y="4"/>
                    <a:pt x="2" y="7"/>
                    <a:pt x="0" y="10"/>
                  </a:cubicBezTo>
                  <a:cubicBezTo>
                    <a:pt x="6" y="14"/>
                    <a:pt x="13" y="18"/>
                    <a:pt x="21" y="21"/>
                  </a:cubicBezTo>
                  <a:cubicBezTo>
                    <a:pt x="23" y="17"/>
                    <a:pt x="25" y="13"/>
                    <a:pt x="26" y="10"/>
                  </a:cubicBezTo>
                  <a:cubicBezTo>
                    <a:pt x="19" y="7"/>
                    <a:pt x="12" y="4"/>
                    <a:pt x="6" y="0"/>
                  </a:cubicBezTo>
                </a:path>
              </a:pathLst>
            </a:custGeom>
            <a:solidFill>
              <a:srgbClr val="BCDBE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17"/>
              <a:endParaRPr lang="en-US" sz="1350">
                <a:solidFill>
                  <a:srgbClr val="F06446"/>
                </a:solidFill>
                <a:latin typeface="Aptos" panose="02110004020202020204"/>
              </a:endParaRPr>
            </a:p>
          </p:txBody>
        </p:sp>
        <p:sp>
          <p:nvSpPr>
            <p:cNvPr id="28" name="Freeform 927">
              <a:extLst>
                <a:ext uri="{FF2B5EF4-FFF2-40B4-BE49-F238E27FC236}">
                  <a16:creationId xmlns:a16="http://schemas.microsoft.com/office/drawing/2014/main" id="{B634DB31-0CCE-5604-84D3-E2EE2BF1E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8531" y="1672058"/>
              <a:ext cx="155276" cy="94644"/>
            </a:xfrm>
            <a:custGeom>
              <a:avLst/>
              <a:gdLst>
                <a:gd name="T0" fmla="*/ 8 w 52"/>
                <a:gd name="T1" fmla="*/ 0 h 32"/>
                <a:gd name="T2" fmla="*/ 0 w 52"/>
                <a:gd name="T3" fmla="*/ 9 h 32"/>
                <a:gd name="T4" fmla="*/ 43 w 52"/>
                <a:gd name="T5" fmla="*/ 32 h 32"/>
                <a:gd name="T6" fmla="*/ 52 w 52"/>
                <a:gd name="T7" fmla="*/ 23 h 32"/>
                <a:gd name="T8" fmla="*/ 8 w 5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2">
                  <a:moveTo>
                    <a:pt x="8" y="0"/>
                  </a:moveTo>
                  <a:cubicBezTo>
                    <a:pt x="5" y="3"/>
                    <a:pt x="2" y="6"/>
                    <a:pt x="0" y="9"/>
                  </a:cubicBezTo>
                  <a:cubicBezTo>
                    <a:pt x="13" y="18"/>
                    <a:pt x="27" y="26"/>
                    <a:pt x="43" y="32"/>
                  </a:cubicBezTo>
                  <a:cubicBezTo>
                    <a:pt x="46" y="29"/>
                    <a:pt x="49" y="26"/>
                    <a:pt x="52" y="23"/>
                  </a:cubicBezTo>
                  <a:cubicBezTo>
                    <a:pt x="36" y="17"/>
                    <a:pt x="21" y="9"/>
                    <a:pt x="8" y="0"/>
                  </a:cubicBezTo>
                </a:path>
              </a:pathLst>
            </a:custGeom>
            <a:solidFill>
              <a:srgbClr val="BCDBE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17"/>
              <a:endParaRPr lang="en-US" sz="1350">
                <a:solidFill>
                  <a:srgbClr val="F06446"/>
                </a:solidFill>
                <a:latin typeface="Aptos" panose="02110004020202020204"/>
              </a:endParaRPr>
            </a:p>
          </p:txBody>
        </p:sp>
        <p:sp>
          <p:nvSpPr>
            <p:cNvPr id="29" name="Freeform 928">
              <a:extLst>
                <a:ext uri="{FF2B5EF4-FFF2-40B4-BE49-F238E27FC236}">
                  <a16:creationId xmlns:a16="http://schemas.microsoft.com/office/drawing/2014/main" id="{4347DE1B-6A32-C5E0-E682-F1F9E1B657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0690" y="761107"/>
              <a:ext cx="42886" cy="70983"/>
            </a:xfrm>
            <a:custGeom>
              <a:avLst/>
              <a:gdLst>
                <a:gd name="T0" fmla="*/ 14 w 14"/>
                <a:gd name="T1" fmla="*/ 0 h 24"/>
                <a:gd name="T2" fmla="*/ 13 w 14"/>
                <a:gd name="T3" fmla="*/ 0 h 24"/>
                <a:gd name="T4" fmla="*/ 0 w 14"/>
                <a:gd name="T5" fmla="*/ 24 h 24"/>
                <a:gd name="T6" fmla="*/ 6 w 14"/>
                <a:gd name="T7" fmla="*/ 23 h 24"/>
                <a:gd name="T8" fmla="*/ 14 w 1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">
                  <a:moveTo>
                    <a:pt x="14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9" y="9"/>
                    <a:pt x="0" y="2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0" y="10"/>
                    <a:pt x="13" y="2"/>
                    <a:pt x="14" y="0"/>
                  </a:cubicBezTo>
                </a:path>
              </a:pathLst>
            </a:custGeom>
            <a:solidFill>
              <a:srgbClr val="264D6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17"/>
              <a:endParaRPr lang="en-US" sz="1350">
                <a:solidFill>
                  <a:srgbClr val="F06446"/>
                </a:solidFill>
                <a:latin typeface="Aptos" panose="02110004020202020204"/>
              </a:endParaRPr>
            </a:p>
          </p:txBody>
        </p:sp>
        <p:sp>
          <p:nvSpPr>
            <p:cNvPr id="30" name="Freeform 929">
              <a:extLst>
                <a:ext uri="{FF2B5EF4-FFF2-40B4-BE49-F238E27FC236}">
                  <a16:creationId xmlns:a16="http://schemas.microsoft.com/office/drawing/2014/main" id="{6A1DB4EB-FC1B-BC32-3BC2-340010A009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6901" y="1318621"/>
              <a:ext cx="36970" cy="48801"/>
            </a:xfrm>
            <a:custGeom>
              <a:avLst/>
              <a:gdLst>
                <a:gd name="T0" fmla="*/ 12 w 12"/>
                <a:gd name="T1" fmla="*/ 0 h 16"/>
                <a:gd name="T2" fmla="*/ 0 w 12"/>
                <a:gd name="T3" fmla="*/ 16 h 16"/>
                <a:gd name="T4" fmla="*/ 3 w 12"/>
                <a:gd name="T5" fmla="*/ 13 h 16"/>
                <a:gd name="T6" fmla="*/ 12 w 12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6">
                  <a:moveTo>
                    <a:pt x="12" y="0"/>
                  </a:moveTo>
                  <a:cubicBezTo>
                    <a:pt x="8" y="5"/>
                    <a:pt x="5" y="11"/>
                    <a:pt x="0" y="16"/>
                  </a:cubicBezTo>
                  <a:cubicBezTo>
                    <a:pt x="1" y="15"/>
                    <a:pt x="2" y="14"/>
                    <a:pt x="3" y="13"/>
                  </a:cubicBezTo>
                  <a:cubicBezTo>
                    <a:pt x="7" y="9"/>
                    <a:pt x="10" y="5"/>
                    <a:pt x="12" y="0"/>
                  </a:cubicBezTo>
                </a:path>
              </a:pathLst>
            </a:custGeom>
            <a:solidFill>
              <a:srgbClr val="14333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defTabSz="685817"/>
              <a:endParaRPr lang="en-US" sz="1350">
                <a:solidFill>
                  <a:srgbClr val="F06446"/>
                </a:solidFill>
                <a:latin typeface="Aptos" panose="02110004020202020204"/>
              </a:endParaRPr>
            </a:p>
          </p:txBody>
        </p:sp>
      </p:grpSp>
      <p:pic>
        <p:nvPicPr>
          <p:cNvPr id="3" name="Picture 2" descr="Gemini | Google AI Wiki | Fandom">
            <a:extLst>
              <a:ext uri="{FF2B5EF4-FFF2-40B4-BE49-F238E27FC236}">
                <a16:creationId xmlns:a16="http://schemas.microsoft.com/office/drawing/2014/main" id="{DC618765-6520-00FD-7BA5-D150AA58F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7337" y="3046055"/>
            <a:ext cx="1434548" cy="80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D334F8B-33F4-F9CF-C433-A609F74874A8}"/>
              </a:ext>
            </a:extLst>
          </p:cNvPr>
          <p:cNvSpPr txBox="1"/>
          <p:nvPr/>
        </p:nvSpPr>
        <p:spPr>
          <a:xfrm>
            <a:off x="991657" y="770884"/>
            <a:ext cx="6307807" cy="1790700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/>
          <a:p>
            <a:pPr defTabSz="685817">
              <a:lnSpc>
                <a:spcPct val="90000"/>
              </a:lnSpc>
              <a:spcAft>
                <a:spcPts val="450"/>
              </a:spcAft>
            </a:pPr>
            <a:r>
              <a:rPr lang="en-US" sz="4051" dirty="0">
                <a:solidFill>
                  <a:schemeClr val="bg1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Il </a:t>
            </a:r>
            <a:r>
              <a:rPr lang="en-US" sz="4051" dirty="0" err="1">
                <a:solidFill>
                  <a:schemeClr val="bg1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existe</a:t>
            </a:r>
            <a:r>
              <a:rPr lang="en-US" sz="4051" dirty="0">
                <a:solidFill>
                  <a:schemeClr val="bg1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51" dirty="0" err="1">
                <a:solidFill>
                  <a:schemeClr val="bg1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plusieurs</a:t>
            </a:r>
            <a:r>
              <a:rPr lang="en-US" sz="4051" dirty="0">
                <a:solidFill>
                  <a:schemeClr val="bg1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051" dirty="0" err="1">
                <a:solidFill>
                  <a:schemeClr val="bg1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outils</a:t>
            </a:r>
            <a:r>
              <a:rPr lang="en-US" sz="4051" dirty="0">
                <a:solidFill>
                  <a:schemeClr val="bg1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: </a:t>
            </a:r>
          </a:p>
        </p:txBody>
      </p:sp>
      <p:pic>
        <p:nvPicPr>
          <p:cNvPr id="31" name="Picture 2" descr="Télécharger l'application mobile d'IA Microsoft Copilot | Microsoft Copilot">
            <a:extLst>
              <a:ext uri="{FF2B5EF4-FFF2-40B4-BE49-F238E27FC236}">
                <a16:creationId xmlns:a16="http://schemas.microsoft.com/office/drawing/2014/main" id="{C2C76B38-F35E-C335-96C4-84A4930C2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400" y="3244457"/>
            <a:ext cx="1834856" cy="525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feld 38">
            <a:extLst>
              <a:ext uri="{FF2B5EF4-FFF2-40B4-BE49-F238E27FC236}">
                <a16:creationId xmlns:a16="http://schemas.microsoft.com/office/drawing/2014/main" id="{1605BDA9-B13D-D5CC-D3C9-455480C96376}"/>
              </a:ext>
            </a:extLst>
          </p:cNvPr>
          <p:cNvSpPr txBox="1"/>
          <p:nvPr/>
        </p:nvSpPr>
        <p:spPr>
          <a:xfrm>
            <a:off x="3981400" y="4001935"/>
            <a:ext cx="2230581" cy="1015663"/>
          </a:xfrm>
          <a:prstGeom prst="rect">
            <a:avLst/>
          </a:prstGeom>
        </p:spPr>
        <p:txBody>
          <a:bodyPr vert="horz" wrap="square" lIns="0" rtlCol="0">
            <a:spAutoFit/>
          </a:bodyPr>
          <a:lstStyle/>
          <a:p>
            <a:pPr algn="ctr" defTabSz="685817"/>
            <a:r>
              <a:rPr lang="en-US" b="1" kern="900" dirty="0">
                <a:solidFill>
                  <a:schemeClr val="bg1"/>
                </a:solidFill>
                <a:latin typeface="Metric Semibold" panose="020B0703030202060203" pitchFamily="34" charset="0"/>
                <a:cs typeface="Raleway"/>
              </a:rPr>
              <a:t>COPILOT</a:t>
            </a:r>
          </a:p>
          <a:p>
            <a:pPr algn="ctr" defTabSz="685817"/>
            <a:endParaRPr lang="en-US" sz="1400" b="1" kern="900" dirty="0">
              <a:solidFill>
                <a:schemeClr val="bg1"/>
              </a:solidFill>
              <a:latin typeface="Raleway"/>
              <a:cs typeface="Raleway"/>
            </a:endParaRPr>
          </a:p>
          <a:p>
            <a:pPr algn="ctr" defTabSz="685817"/>
            <a:r>
              <a:rPr lang="en-US" sz="1400" dirty="0">
                <a:solidFill>
                  <a:schemeClr val="bg1"/>
                </a:solidFill>
                <a:latin typeface="Metric Light" panose="020B0303030202060203" pitchFamily="34" charset="0"/>
                <a:ea typeface="Roboto Light" panose="02000000000000000000" pitchFamily="2" charset="0"/>
              </a:rPr>
              <a:t>Assistant IA </a:t>
            </a:r>
          </a:p>
          <a:p>
            <a:pPr algn="ctr" defTabSz="685817"/>
            <a:r>
              <a:rPr lang="en-US" sz="1400" dirty="0">
                <a:solidFill>
                  <a:schemeClr val="bg1"/>
                </a:solidFill>
                <a:latin typeface="Metric Light" panose="020B0303030202060203" pitchFamily="34" charset="0"/>
                <a:ea typeface="Roboto Light" panose="02000000000000000000" pitchFamily="2" charset="0"/>
              </a:rPr>
              <a:t>Sur les applications Microsoft</a:t>
            </a:r>
          </a:p>
        </p:txBody>
      </p:sp>
      <p:pic>
        <p:nvPicPr>
          <p:cNvPr id="1030" name="Picture 6" descr="Dassault Systèmes et Mistral AI s'associent afin d'accélérer l'économie  générative en proposant des solutions industrielles de confiance basées sur  l'IA | Dassault Systèmes">
            <a:extLst>
              <a:ext uri="{FF2B5EF4-FFF2-40B4-BE49-F238E27FC236}">
                <a16:creationId xmlns:a16="http://schemas.microsoft.com/office/drawing/2014/main" id="{90802CA7-5885-E22C-16A3-01159EE2B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027" y="3265580"/>
            <a:ext cx="1643743" cy="629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feld 38">
            <a:extLst>
              <a:ext uri="{FF2B5EF4-FFF2-40B4-BE49-F238E27FC236}">
                <a16:creationId xmlns:a16="http://schemas.microsoft.com/office/drawing/2014/main" id="{71C5DA9E-E878-4976-50CE-A7A2A57C841A}"/>
              </a:ext>
            </a:extLst>
          </p:cNvPr>
          <p:cNvSpPr txBox="1"/>
          <p:nvPr/>
        </p:nvSpPr>
        <p:spPr>
          <a:xfrm>
            <a:off x="6763812" y="4005271"/>
            <a:ext cx="1852172" cy="800219"/>
          </a:xfrm>
          <a:prstGeom prst="rect">
            <a:avLst/>
          </a:prstGeom>
        </p:spPr>
        <p:txBody>
          <a:bodyPr vert="horz" wrap="square" lIns="0" rtlCol="0">
            <a:spAutoFit/>
          </a:bodyPr>
          <a:lstStyle/>
          <a:p>
            <a:pPr algn="ctr" defTabSz="685817"/>
            <a:r>
              <a:rPr lang="en-US" b="1" kern="900" dirty="0">
                <a:solidFill>
                  <a:schemeClr val="bg1"/>
                </a:solidFill>
                <a:latin typeface="Metric Semibold" panose="020B0703030202060203" pitchFamily="34" charset="0"/>
                <a:cs typeface="Raleway"/>
              </a:rPr>
              <a:t>MISTRAL AI</a:t>
            </a:r>
          </a:p>
          <a:p>
            <a:pPr algn="ctr" defTabSz="685817"/>
            <a:endParaRPr lang="en-US" sz="1400" b="1" kern="900" dirty="0">
              <a:solidFill>
                <a:schemeClr val="bg1"/>
              </a:solidFill>
              <a:latin typeface="Raleway"/>
              <a:cs typeface="Raleway"/>
            </a:endParaRPr>
          </a:p>
          <a:p>
            <a:pPr algn="ctr" defTabSz="685817"/>
            <a:r>
              <a:rPr lang="en-US" sz="1400" dirty="0">
                <a:solidFill>
                  <a:schemeClr val="bg1"/>
                </a:solidFill>
                <a:latin typeface="Metric Light" panose="020B0303030202060203" pitchFamily="34" charset="0"/>
                <a:ea typeface="Roboto Light" panose="02000000000000000000" pitchFamily="2" charset="0"/>
              </a:rPr>
              <a:t>Assistant IA Français</a:t>
            </a:r>
          </a:p>
        </p:txBody>
      </p:sp>
      <p:sp>
        <p:nvSpPr>
          <p:cNvPr id="37" name="Textfeld 38">
            <a:extLst>
              <a:ext uri="{FF2B5EF4-FFF2-40B4-BE49-F238E27FC236}">
                <a16:creationId xmlns:a16="http://schemas.microsoft.com/office/drawing/2014/main" id="{FE5EE8D4-D83E-3781-06D3-69BB00D8E3DB}"/>
              </a:ext>
            </a:extLst>
          </p:cNvPr>
          <p:cNvSpPr txBox="1"/>
          <p:nvPr/>
        </p:nvSpPr>
        <p:spPr>
          <a:xfrm>
            <a:off x="9378967" y="4010323"/>
            <a:ext cx="1852172" cy="800219"/>
          </a:xfrm>
          <a:prstGeom prst="rect">
            <a:avLst/>
          </a:prstGeom>
        </p:spPr>
        <p:txBody>
          <a:bodyPr vert="horz" wrap="square" lIns="0" rtlCol="0">
            <a:spAutoFit/>
          </a:bodyPr>
          <a:lstStyle/>
          <a:p>
            <a:pPr algn="ctr" defTabSz="685817"/>
            <a:r>
              <a:rPr lang="en-US" b="1" kern="900" dirty="0">
                <a:solidFill>
                  <a:schemeClr val="bg1"/>
                </a:solidFill>
                <a:latin typeface="Metric Semibold" panose="020B0703030202060203" pitchFamily="34" charset="0"/>
                <a:cs typeface="Raleway"/>
              </a:rPr>
              <a:t>GEMINI</a:t>
            </a:r>
          </a:p>
          <a:p>
            <a:pPr algn="ctr" defTabSz="685817"/>
            <a:endParaRPr lang="en-US" sz="1400" b="1" kern="900" dirty="0">
              <a:solidFill>
                <a:schemeClr val="bg1"/>
              </a:solidFill>
              <a:latin typeface="Raleway"/>
              <a:cs typeface="Raleway"/>
            </a:endParaRPr>
          </a:p>
          <a:p>
            <a:pPr algn="ctr" defTabSz="685817"/>
            <a:r>
              <a:rPr lang="en-US" sz="1400" dirty="0">
                <a:solidFill>
                  <a:schemeClr val="bg1"/>
                </a:solidFill>
                <a:latin typeface="Metric Light" panose="020B0303030202060203" pitchFamily="34" charset="0"/>
                <a:ea typeface="Roboto Light" panose="02000000000000000000" pitchFamily="2" charset="0"/>
              </a:rPr>
              <a:t>Assistant IA Google</a:t>
            </a:r>
          </a:p>
        </p:txBody>
      </p:sp>
      <p:pic>
        <p:nvPicPr>
          <p:cNvPr id="38" name="Picture 8" descr="Bard vs ChatGPT : quelle IA pour vos articles ? | Numeriblog">
            <a:extLst>
              <a:ext uri="{FF2B5EF4-FFF2-40B4-BE49-F238E27FC236}">
                <a16:creationId xmlns:a16="http://schemas.microsoft.com/office/drawing/2014/main" id="{4FF70A59-17F6-3A88-5E94-A19E21CFD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28" y="3282823"/>
            <a:ext cx="2140214" cy="629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feld 38">
            <a:extLst>
              <a:ext uri="{FF2B5EF4-FFF2-40B4-BE49-F238E27FC236}">
                <a16:creationId xmlns:a16="http://schemas.microsoft.com/office/drawing/2014/main" id="{FB59B948-9704-9D59-E989-968D510C84F0}"/>
              </a:ext>
            </a:extLst>
          </p:cNvPr>
          <p:cNvSpPr txBox="1"/>
          <p:nvPr/>
        </p:nvSpPr>
        <p:spPr>
          <a:xfrm>
            <a:off x="9574192" y="6201924"/>
            <a:ext cx="1852172" cy="338554"/>
          </a:xfrm>
          <a:prstGeom prst="rect">
            <a:avLst/>
          </a:prstGeom>
        </p:spPr>
        <p:txBody>
          <a:bodyPr vert="horz" wrap="square" lIns="0" rtlCol="0">
            <a:spAutoFit/>
          </a:bodyPr>
          <a:lstStyle/>
          <a:p>
            <a:pPr algn="ctr" defTabSz="685817"/>
            <a:r>
              <a:rPr lang="en-US" sz="1600" b="1" kern="900" dirty="0">
                <a:solidFill>
                  <a:schemeClr val="bg1"/>
                </a:solidFill>
                <a:latin typeface="Raleway"/>
                <a:cs typeface="Raleway"/>
              </a:rPr>
              <a:t>Et bien </a:t>
            </a:r>
            <a:r>
              <a:rPr lang="en-US" sz="1600" b="1" kern="900" dirty="0" err="1">
                <a:solidFill>
                  <a:schemeClr val="bg1"/>
                </a:solidFill>
                <a:latin typeface="Raleway"/>
                <a:cs typeface="Raleway"/>
              </a:rPr>
              <a:t>d’autres</a:t>
            </a:r>
            <a:r>
              <a:rPr lang="en-US" sz="1600" b="1" kern="900" dirty="0">
                <a:solidFill>
                  <a:schemeClr val="bg1"/>
                </a:solidFill>
                <a:latin typeface="Raleway"/>
                <a:cs typeface="Raleway"/>
              </a:rPr>
              <a:t>….</a:t>
            </a:r>
            <a:endParaRPr lang="en-US" sz="1600" dirty="0">
              <a:solidFill>
                <a:schemeClr val="bg1"/>
              </a:solidFill>
              <a:latin typeface="Metric Light" panose="020B0303030202060203" pitchFamily="34" charset="0"/>
              <a:ea typeface="Roboto Light" panose="02000000000000000000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A6F09B0-3861-ACC6-3D08-8D71C8CCCB47}"/>
              </a:ext>
            </a:extLst>
          </p:cNvPr>
          <p:cNvSpPr/>
          <p:nvPr/>
        </p:nvSpPr>
        <p:spPr>
          <a:xfrm rot="16200000">
            <a:off x="-3146517" y="3309967"/>
            <a:ext cx="6858577" cy="237581"/>
          </a:xfrm>
          <a:prstGeom prst="rect">
            <a:avLst/>
          </a:prstGeom>
          <a:solidFill>
            <a:srgbClr val="00B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86554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55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le 1">
            <a:extLst>
              <a:ext uri="{FF2B5EF4-FFF2-40B4-BE49-F238E27FC236}">
                <a16:creationId xmlns:a16="http://schemas.microsoft.com/office/drawing/2014/main" id="{9CE67AD9-49C3-B0A5-CBAC-EEC7D2F62CBB}"/>
              </a:ext>
            </a:extLst>
          </p:cNvPr>
          <p:cNvSpPr txBox="1">
            <a:spLocks/>
          </p:cNvSpPr>
          <p:nvPr/>
        </p:nvSpPr>
        <p:spPr>
          <a:xfrm>
            <a:off x="5071283" y="4400135"/>
            <a:ext cx="5074804" cy="876141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817">
              <a:spcAft>
                <a:spcPts val="450"/>
              </a:spcAft>
            </a:pPr>
            <a:r>
              <a:rPr lang="en-US" sz="4051" dirty="0">
                <a:solidFill>
                  <a:srgbClr val="FFFFFE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COMMENT CHATGPT PEUT M’AIDER ?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13E1F66D-C987-FC7C-BF00-FF77507B9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613" y="1146274"/>
            <a:ext cx="628228" cy="1289223"/>
          </a:xfrm>
          <a:custGeom>
            <a:avLst/>
            <a:gdLst/>
            <a:ahLst/>
            <a:cxnLst/>
            <a:rect l="l" t="t" r="r" b="b"/>
            <a:pathLst>
              <a:path w="2487175" h="2487175">
                <a:moveTo>
                  <a:pt x="67328" y="0"/>
                </a:moveTo>
                <a:lnTo>
                  <a:pt x="2419847" y="0"/>
                </a:lnTo>
                <a:cubicBezTo>
                  <a:pt x="2457031" y="0"/>
                  <a:pt x="2487175" y="30144"/>
                  <a:pt x="2487175" y="67328"/>
                </a:cubicBezTo>
                <a:lnTo>
                  <a:pt x="2487175" y="2419847"/>
                </a:lnTo>
                <a:cubicBezTo>
                  <a:pt x="2487175" y="2457031"/>
                  <a:pt x="2457031" y="2487175"/>
                  <a:pt x="2419847" y="2487175"/>
                </a:cubicBezTo>
                <a:lnTo>
                  <a:pt x="67328" y="2487175"/>
                </a:lnTo>
                <a:cubicBezTo>
                  <a:pt x="30144" y="2487175"/>
                  <a:pt x="0" y="2457031"/>
                  <a:pt x="0" y="2419847"/>
                </a:cubicBezTo>
                <a:lnTo>
                  <a:pt x="0" y="67328"/>
                </a:lnTo>
                <a:cubicBezTo>
                  <a:pt x="0" y="30144"/>
                  <a:pt x="30144" y="0"/>
                  <a:pt x="67328" y="0"/>
                </a:cubicBezTo>
                <a:close/>
              </a:path>
            </a:pathLst>
          </a:cu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0F242E79-BAC9-AAF2-A3EC-B09B38EE71B8}"/>
              </a:ext>
            </a:extLst>
          </p:cNvPr>
          <p:cNvGrpSpPr/>
          <p:nvPr/>
        </p:nvGrpSpPr>
        <p:grpSpPr>
          <a:xfrm>
            <a:off x="1614875" y="2283130"/>
            <a:ext cx="2360168" cy="2192946"/>
            <a:chOff x="668434" y="257410"/>
            <a:chExt cx="3387708" cy="2953657"/>
          </a:xfrm>
        </p:grpSpPr>
        <p:pic>
          <p:nvPicPr>
            <p:cNvPr id="3" name="Picture 27">
              <a:extLst>
                <a:ext uri="{FF2B5EF4-FFF2-40B4-BE49-F238E27FC236}">
                  <a16:creationId xmlns:a16="http://schemas.microsoft.com/office/drawing/2014/main" id="{3A50D3A0-C45F-8078-2AD9-5072003ADF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434" y="257410"/>
              <a:ext cx="3387708" cy="2953657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968B0CB-0C21-3D72-B5AB-07F65677CD32}"/>
                </a:ext>
              </a:extLst>
            </p:cNvPr>
            <p:cNvSpPr/>
            <p:nvPr/>
          </p:nvSpPr>
          <p:spPr>
            <a:xfrm>
              <a:off x="809114" y="413228"/>
              <a:ext cx="3106346" cy="17748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17"/>
              <a:endParaRPr lang="en-US" sz="1350">
                <a:solidFill>
                  <a:srgbClr val="4155A5"/>
                </a:solidFill>
                <a:latin typeface="Aptos" panose="02110004020202020204"/>
              </a:endParaRPr>
            </a:p>
          </p:txBody>
        </p:sp>
      </p:grp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90BEDD86-BC9A-3CFB-29B6-E791B72CC660}"/>
              </a:ext>
            </a:extLst>
          </p:cNvPr>
          <p:cNvGrpSpPr/>
          <p:nvPr/>
        </p:nvGrpSpPr>
        <p:grpSpPr>
          <a:xfrm>
            <a:off x="8727114" y="1162546"/>
            <a:ext cx="1692483" cy="1784210"/>
            <a:chOff x="6390329" y="1361791"/>
            <a:chExt cx="4164820" cy="439054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96E8E59B-8A6F-E0D9-AA2D-653E190EA29F}"/>
                </a:ext>
              </a:extLst>
            </p:cNvPr>
            <p:cNvGrpSpPr/>
            <p:nvPr/>
          </p:nvGrpSpPr>
          <p:grpSpPr>
            <a:xfrm>
              <a:off x="9355809" y="4261958"/>
              <a:ext cx="1086758" cy="1460942"/>
              <a:chOff x="3469359" y="3680933"/>
              <a:chExt cx="1086758" cy="1460942"/>
            </a:xfrm>
          </p:grpSpPr>
          <p:sp>
            <p:nvSpPr>
              <p:cNvPr id="7" name="Freeform 9">
                <a:extLst>
                  <a:ext uri="{FF2B5EF4-FFF2-40B4-BE49-F238E27FC236}">
                    <a16:creationId xmlns:a16="http://schemas.microsoft.com/office/drawing/2014/main" id="{948C19D6-87B5-2627-5073-4B43BC3290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1374" y="3685815"/>
                <a:ext cx="808561" cy="1125803"/>
              </a:xfrm>
              <a:custGeom>
                <a:avLst/>
                <a:gdLst>
                  <a:gd name="T0" fmla="*/ 180 w 186"/>
                  <a:gd name="T1" fmla="*/ 183 h 259"/>
                  <a:gd name="T2" fmla="*/ 172 w 186"/>
                  <a:gd name="T3" fmla="*/ 155 h 259"/>
                  <a:gd name="T4" fmla="*/ 173 w 186"/>
                  <a:gd name="T5" fmla="*/ 134 h 259"/>
                  <a:gd name="T6" fmla="*/ 166 w 186"/>
                  <a:gd name="T7" fmla="*/ 116 h 259"/>
                  <a:gd name="T8" fmla="*/ 171 w 186"/>
                  <a:gd name="T9" fmla="*/ 109 h 259"/>
                  <a:gd name="T10" fmla="*/ 167 w 186"/>
                  <a:gd name="T11" fmla="*/ 84 h 259"/>
                  <a:gd name="T12" fmla="*/ 160 w 186"/>
                  <a:gd name="T13" fmla="*/ 65 h 259"/>
                  <a:gd name="T14" fmla="*/ 160 w 186"/>
                  <a:gd name="T15" fmla="*/ 65 h 259"/>
                  <a:gd name="T16" fmla="*/ 93 w 186"/>
                  <a:gd name="T17" fmla="*/ 0 h 259"/>
                  <a:gd name="T18" fmla="*/ 27 w 186"/>
                  <a:gd name="T19" fmla="*/ 65 h 259"/>
                  <a:gd name="T20" fmla="*/ 27 w 186"/>
                  <a:gd name="T21" fmla="*/ 65 h 259"/>
                  <a:gd name="T22" fmla="*/ 20 w 186"/>
                  <a:gd name="T23" fmla="*/ 84 h 259"/>
                  <a:gd name="T24" fmla="*/ 16 w 186"/>
                  <a:gd name="T25" fmla="*/ 109 h 259"/>
                  <a:gd name="T26" fmla="*/ 21 w 186"/>
                  <a:gd name="T27" fmla="*/ 116 h 259"/>
                  <a:gd name="T28" fmla="*/ 14 w 186"/>
                  <a:gd name="T29" fmla="*/ 134 h 259"/>
                  <a:gd name="T30" fmla="*/ 15 w 186"/>
                  <a:gd name="T31" fmla="*/ 155 h 259"/>
                  <a:gd name="T32" fmla="*/ 7 w 186"/>
                  <a:gd name="T33" fmla="*/ 183 h 259"/>
                  <a:gd name="T34" fmla="*/ 0 w 186"/>
                  <a:gd name="T35" fmla="*/ 198 h 259"/>
                  <a:gd name="T36" fmla="*/ 15 w 186"/>
                  <a:gd name="T37" fmla="*/ 217 h 259"/>
                  <a:gd name="T38" fmla="*/ 32 w 186"/>
                  <a:gd name="T39" fmla="*/ 217 h 259"/>
                  <a:gd name="T40" fmla="*/ 93 w 186"/>
                  <a:gd name="T41" fmla="*/ 259 h 259"/>
                  <a:gd name="T42" fmla="*/ 155 w 186"/>
                  <a:gd name="T43" fmla="*/ 217 h 259"/>
                  <a:gd name="T44" fmla="*/ 172 w 186"/>
                  <a:gd name="T45" fmla="*/ 217 h 259"/>
                  <a:gd name="T46" fmla="*/ 186 w 186"/>
                  <a:gd name="T47" fmla="*/ 198 h 259"/>
                  <a:gd name="T48" fmla="*/ 180 w 186"/>
                  <a:gd name="T49" fmla="*/ 183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86" h="259">
                    <a:moveTo>
                      <a:pt x="180" y="183"/>
                    </a:moveTo>
                    <a:cubicBezTo>
                      <a:pt x="184" y="176"/>
                      <a:pt x="181" y="160"/>
                      <a:pt x="172" y="155"/>
                    </a:cubicBezTo>
                    <a:cubicBezTo>
                      <a:pt x="163" y="151"/>
                      <a:pt x="169" y="143"/>
                      <a:pt x="173" y="134"/>
                    </a:cubicBezTo>
                    <a:cubicBezTo>
                      <a:pt x="177" y="125"/>
                      <a:pt x="166" y="116"/>
                      <a:pt x="166" y="116"/>
                    </a:cubicBezTo>
                    <a:cubicBezTo>
                      <a:pt x="169" y="114"/>
                      <a:pt x="171" y="109"/>
                      <a:pt x="171" y="109"/>
                    </a:cubicBezTo>
                    <a:cubicBezTo>
                      <a:pt x="164" y="108"/>
                      <a:pt x="160" y="97"/>
                      <a:pt x="167" y="84"/>
                    </a:cubicBezTo>
                    <a:cubicBezTo>
                      <a:pt x="174" y="71"/>
                      <a:pt x="160" y="65"/>
                      <a:pt x="160" y="65"/>
                    </a:cubicBezTo>
                    <a:cubicBezTo>
                      <a:pt x="160" y="65"/>
                      <a:pt x="160" y="65"/>
                      <a:pt x="160" y="65"/>
                    </a:cubicBezTo>
                    <a:cubicBezTo>
                      <a:pt x="159" y="29"/>
                      <a:pt x="129" y="0"/>
                      <a:pt x="93" y="0"/>
                    </a:cubicBezTo>
                    <a:cubicBezTo>
                      <a:pt x="57" y="0"/>
                      <a:pt x="28" y="29"/>
                      <a:pt x="27" y="65"/>
                    </a:cubicBezTo>
                    <a:cubicBezTo>
                      <a:pt x="27" y="65"/>
                      <a:pt x="27" y="65"/>
                      <a:pt x="27" y="65"/>
                    </a:cubicBezTo>
                    <a:cubicBezTo>
                      <a:pt x="27" y="65"/>
                      <a:pt x="13" y="71"/>
                      <a:pt x="20" y="84"/>
                    </a:cubicBezTo>
                    <a:cubicBezTo>
                      <a:pt x="27" y="97"/>
                      <a:pt x="23" y="108"/>
                      <a:pt x="16" y="109"/>
                    </a:cubicBezTo>
                    <a:cubicBezTo>
                      <a:pt x="16" y="109"/>
                      <a:pt x="17" y="114"/>
                      <a:pt x="21" y="116"/>
                    </a:cubicBezTo>
                    <a:cubicBezTo>
                      <a:pt x="21" y="116"/>
                      <a:pt x="10" y="125"/>
                      <a:pt x="14" y="134"/>
                    </a:cubicBezTo>
                    <a:cubicBezTo>
                      <a:pt x="17" y="143"/>
                      <a:pt x="24" y="151"/>
                      <a:pt x="15" y="155"/>
                    </a:cubicBezTo>
                    <a:cubicBezTo>
                      <a:pt x="6" y="160"/>
                      <a:pt x="3" y="176"/>
                      <a:pt x="7" y="183"/>
                    </a:cubicBezTo>
                    <a:cubicBezTo>
                      <a:pt x="11" y="191"/>
                      <a:pt x="7" y="201"/>
                      <a:pt x="0" y="198"/>
                    </a:cubicBezTo>
                    <a:cubicBezTo>
                      <a:pt x="0" y="198"/>
                      <a:pt x="4" y="214"/>
                      <a:pt x="15" y="217"/>
                    </a:cubicBezTo>
                    <a:cubicBezTo>
                      <a:pt x="32" y="217"/>
                      <a:pt x="32" y="217"/>
                      <a:pt x="32" y="217"/>
                    </a:cubicBezTo>
                    <a:cubicBezTo>
                      <a:pt x="41" y="242"/>
                      <a:pt x="65" y="259"/>
                      <a:pt x="93" y="259"/>
                    </a:cubicBezTo>
                    <a:cubicBezTo>
                      <a:pt x="121" y="259"/>
                      <a:pt x="145" y="242"/>
                      <a:pt x="155" y="217"/>
                    </a:cubicBezTo>
                    <a:cubicBezTo>
                      <a:pt x="172" y="217"/>
                      <a:pt x="172" y="217"/>
                      <a:pt x="172" y="217"/>
                    </a:cubicBezTo>
                    <a:cubicBezTo>
                      <a:pt x="183" y="214"/>
                      <a:pt x="186" y="198"/>
                      <a:pt x="186" y="198"/>
                    </a:cubicBezTo>
                    <a:cubicBezTo>
                      <a:pt x="180" y="201"/>
                      <a:pt x="176" y="191"/>
                      <a:pt x="180" y="183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8" name="Freeform 10">
                <a:extLst>
                  <a:ext uri="{FF2B5EF4-FFF2-40B4-BE49-F238E27FC236}">
                    <a16:creationId xmlns:a16="http://schemas.microsoft.com/office/drawing/2014/main" id="{259C18BB-275C-41DA-50D7-B32700D5A8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7316" y="4351209"/>
                <a:ext cx="481557" cy="725590"/>
              </a:xfrm>
              <a:custGeom>
                <a:avLst/>
                <a:gdLst>
                  <a:gd name="T0" fmla="*/ 80 w 111"/>
                  <a:gd name="T1" fmla="*/ 0 h 167"/>
                  <a:gd name="T2" fmla="*/ 30 w 111"/>
                  <a:gd name="T3" fmla="*/ 0 h 167"/>
                  <a:gd name="T4" fmla="*/ 0 w 111"/>
                  <a:gd name="T5" fmla="*/ 54 h 167"/>
                  <a:gd name="T6" fmla="*/ 55 w 111"/>
                  <a:gd name="T7" fmla="*/ 167 h 167"/>
                  <a:gd name="T8" fmla="*/ 111 w 111"/>
                  <a:gd name="T9" fmla="*/ 54 h 167"/>
                  <a:gd name="T10" fmla="*/ 80 w 111"/>
                  <a:gd name="T11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167">
                    <a:moveTo>
                      <a:pt x="80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50"/>
                      <a:pt x="0" y="54"/>
                      <a:pt x="0" y="54"/>
                    </a:cubicBezTo>
                    <a:cubicBezTo>
                      <a:pt x="0" y="101"/>
                      <a:pt x="55" y="167"/>
                      <a:pt x="55" y="167"/>
                    </a:cubicBezTo>
                    <a:cubicBezTo>
                      <a:pt x="55" y="167"/>
                      <a:pt x="111" y="101"/>
                      <a:pt x="111" y="54"/>
                    </a:cubicBezTo>
                    <a:cubicBezTo>
                      <a:pt x="111" y="54"/>
                      <a:pt x="80" y="50"/>
                      <a:pt x="80" y="0"/>
                    </a:cubicBezTo>
                    <a:close/>
                  </a:path>
                </a:pathLst>
              </a:custGeom>
              <a:solidFill>
                <a:srgbClr val="EDD0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9" name="Freeform 11">
                <a:extLst>
                  <a:ext uri="{FF2B5EF4-FFF2-40B4-BE49-F238E27FC236}">
                    <a16:creationId xmlns:a16="http://schemas.microsoft.com/office/drawing/2014/main" id="{981EAA70-34E9-CBBF-F987-CA4655A417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9359" y="4559450"/>
                <a:ext cx="1052593" cy="582424"/>
              </a:xfrm>
              <a:custGeom>
                <a:avLst/>
                <a:gdLst>
                  <a:gd name="T0" fmla="*/ 206 w 242"/>
                  <a:gd name="T1" fmla="*/ 7 h 134"/>
                  <a:gd name="T2" fmla="*/ 157 w 242"/>
                  <a:gd name="T3" fmla="*/ 3 h 134"/>
                  <a:gd name="T4" fmla="*/ 152 w 242"/>
                  <a:gd name="T5" fmla="*/ 34 h 134"/>
                  <a:gd name="T6" fmla="*/ 152 w 242"/>
                  <a:gd name="T7" fmla="*/ 16 h 134"/>
                  <a:gd name="T8" fmla="*/ 121 w 242"/>
                  <a:gd name="T9" fmla="*/ 69 h 134"/>
                  <a:gd name="T10" fmla="*/ 90 w 242"/>
                  <a:gd name="T11" fmla="*/ 16 h 134"/>
                  <a:gd name="T12" fmla="*/ 90 w 242"/>
                  <a:gd name="T13" fmla="*/ 31 h 134"/>
                  <a:gd name="T14" fmla="*/ 86 w 242"/>
                  <a:gd name="T15" fmla="*/ 3 h 134"/>
                  <a:gd name="T16" fmla="*/ 37 w 242"/>
                  <a:gd name="T17" fmla="*/ 7 h 134"/>
                  <a:gd name="T18" fmla="*/ 0 w 242"/>
                  <a:gd name="T19" fmla="*/ 44 h 134"/>
                  <a:gd name="T20" fmla="*/ 0 w 242"/>
                  <a:gd name="T21" fmla="*/ 70 h 134"/>
                  <a:gd name="T22" fmla="*/ 0 w 242"/>
                  <a:gd name="T23" fmla="*/ 134 h 134"/>
                  <a:gd name="T24" fmla="*/ 45 w 242"/>
                  <a:gd name="T25" fmla="*/ 134 h 134"/>
                  <a:gd name="T26" fmla="*/ 90 w 242"/>
                  <a:gd name="T27" fmla="*/ 134 h 134"/>
                  <a:gd name="T28" fmla="*/ 121 w 242"/>
                  <a:gd name="T29" fmla="*/ 134 h 134"/>
                  <a:gd name="T30" fmla="*/ 152 w 242"/>
                  <a:gd name="T31" fmla="*/ 134 h 134"/>
                  <a:gd name="T32" fmla="*/ 198 w 242"/>
                  <a:gd name="T33" fmla="*/ 134 h 134"/>
                  <a:gd name="T34" fmla="*/ 242 w 242"/>
                  <a:gd name="T35" fmla="*/ 134 h 134"/>
                  <a:gd name="T36" fmla="*/ 242 w 242"/>
                  <a:gd name="T37" fmla="*/ 70 h 134"/>
                  <a:gd name="T38" fmla="*/ 242 w 242"/>
                  <a:gd name="T39" fmla="*/ 44 h 134"/>
                  <a:gd name="T40" fmla="*/ 206 w 242"/>
                  <a:gd name="T41" fmla="*/ 7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42" h="134">
                    <a:moveTo>
                      <a:pt x="206" y="7"/>
                    </a:moveTo>
                    <a:cubicBezTo>
                      <a:pt x="199" y="7"/>
                      <a:pt x="162" y="0"/>
                      <a:pt x="157" y="3"/>
                    </a:cubicBezTo>
                    <a:cubicBezTo>
                      <a:pt x="157" y="12"/>
                      <a:pt x="155" y="23"/>
                      <a:pt x="152" y="34"/>
                    </a:cubicBezTo>
                    <a:cubicBezTo>
                      <a:pt x="152" y="16"/>
                      <a:pt x="152" y="16"/>
                      <a:pt x="152" y="16"/>
                    </a:cubicBezTo>
                    <a:cubicBezTo>
                      <a:pt x="151" y="27"/>
                      <a:pt x="149" y="69"/>
                      <a:pt x="121" y="69"/>
                    </a:cubicBezTo>
                    <a:cubicBezTo>
                      <a:pt x="93" y="69"/>
                      <a:pt x="90" y="27"/>
                      <a:pt x="90" y="16"/>
                    </a:cubicBezTo>
                    <a:cubicBezTo>
                      <a:pt x="90" y="31"/>
                      <a:pt x="90" y="31"/>
                      <a:pt x="90" y="31"/>
                    </a:cubicBezTo>
                    <a:cubicBezTo>
                      <a:pt x="88" y="23"/>
                      <a:pt x="87" y="13"/>
                      <a:pt x="86" y="3"/>
                    </a:cubicBezTo>
                    <a:cubicBezTo>
                      <a:pt x="80" y="0"/>
                      <a:pt x="44" y="7"/>
                      <a:pt x="37" y="7"/>
                    </a:cubicBezTo>
                    <a:cubicBezTo>
                      <a:pt x="17" y="7"/>
                      <a:pt x="0" y="23"/>
                      <a:pt x="0" y="44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45" y="134"/>
                      <a:pt x="45" y="134"/>
                      <a:pt x="45" y="134"/>
                    </a:cubicBezTo>
                    <a:cubicBezTo>
                      <a:pt x="90" y="134"/>
                      <a:pt x="90" y="134"/>
                      <a:pt x="90" y="134"/>
                    </a:cubicBezTo>
                    <a:cubicBezTo>
                      <a:pt x="121" y="134"/>
                      <a:pt x="121" y="134"/>
                      <a:pt x="121" y="134"/>
                    </a:cubicBezTo>
                    <a:cubicBezTo>
                      <a:pt x="152" y="134"/>
                      <a:pt x="152" y="134"/>
                      <a:pt x="152" y="134"/>
                    </a:cubicBezTo>
                    <a:cubicBezTo>
                      <a:pt x="198" y="134"/>
                      <a:pt x="198" y="134"/>
                      <a:pt x="198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70"/>
                      <a:pt x="242" y="70"/>
                      <a:pt x="242" y="70"/>
                    </a:cubicBezTo>
                    <a:cubicBezTo>
                      <a:pt x="242" y="44"/>
                      <a:pt x="242" y="44"/>
                      <a:pt x="242" y="44"/>
                    </a:cubicBezTo>
                    <a:cubicBezTo>
                      <a:pt x="242" y="23"/>
                      <a:pt x="226" y="7"/>
                      <a:pt x="206" y="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10" name="Freeform 12">
                <a:extLst>
                  <a:ext uri="{FF2B5EF4-FFF2-40B4-BE49-F238E27FC236}">
                    <a16:creationId xmlns:a16="http://schemas.microsoft.com/office/drawing/2014/main" id="{AE4AA7E7-5AD8-687D-0FA8-80A95BEB08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1437" y="4616391"/>
                <a:ext cx="0" cy="13015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3"/>
                    </a:cubicBez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11" name="Freeform 13">
                <a:extLst>
                  <a:ext uri="{FF2B5EF4-FFF2-40B4-BE49-F238E27FC236}">
                    <a16:creationId xmlns:a16="http://schemas.microsoft.com/office/drawing/2014/main" id="{C45BB7F8-5DE9-3790-6F28-412F2403E5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1499" y="4616391"/>
                <a:ext cx="0" cy="13015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12" name="Freeform 14">
                <a:extLst>
                  <a:ext uri="{FF2B5EF4-FFF2-40B4-BE49-F238E27FC236}">
                    <a16:creationId xmlns:a16="http://schemas.microsoft.com/office/drawing/2014/main" id="{E29EFBDF-6003-26F5-F88B-6D0D18BC42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9359" y="4590361"/>
                <a:ext cx="174077" cy="551514"/>
              </a:xfrm>
              <a:custGeom>
                <a:avLst/>
                <a:gdLst>
                  <a:gd name="T0" fmla="*/ 40 w 40"/>
                  <a:gd name="T1" fmla="*/ 0 h 127"/>
                  <a:gd name="T2" fmla="*/ 37 w 40"/>
                  <a:gd name="T3" fmla="*/ 0 h 127"/>
                  <a:gd name="T4" fmla="*/ 0 w 40"/>
                  <a:gd name="T5" fmla="*/ 37 h 127"/>
                  <a:gd name="T6" fmla="*/ 0 w 40"/>
                  <a:gd name="T7" fmla="*/ 127 h 127"/>
                  <a:gd name="T8" fmla="*/ 40 w 40"/>
                  <a:gd name="T9" fmla="*/ 127 h 127"/>
                  <a:gd name="T10" fmla="*/ 40 w 40"/>
                  <a:gd name="T11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127">
                    <a:moveTo>
                      <a:pt x="40" y="0"/>
                    </a:moveTo>
                    <a:cubicBezTo>
                      <a:pt x="39" y="0"/>
                      <a:pt x="38" y="0"/>
                      <a:pt x="37" y="0"/>
                    </a:cubicBezTo>
                    <a:cubicBezTo>
                      <a:pt x="17" y="0"/>
                      <a:pt x="0" y="16"/>
                      <a:pt x="0" y="37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40" y="127"/>
                      <a:pt x="40" y="127"/>
                      <a:pt x="40" y="127"/>
                    </a:cubicBez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EDD0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13" name="Freeform 15">
                <a:extLst>
                  <a:ext uri="{FF2B5EF4-FFF2-40B4-BE49-F238E27FC236}">
                    <a16:creationId xmlns:a16="http://schemas.microsoft.com/office/drawing/2014/main" id="{3D7E48A6-53D6-30B7-91F5-A8366DE9C1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6921" y="4583588"/>
                <a:ext cx="169196" cy="551514"/>
              </a:xfrm>
              <a:custGeom>
                <a:avLst/>
                <a:gdLst>
                  <a:gd name="T0" fmla="*/ 0 w 39"/>
                  <a:gd name="T1" fmla="*/ 0 h 127"/>
                  <a:gd name="T2" fmla="*/ 3 w 39"/>
                  <a:gd name="T3" fmla="*/ 0 h 127"/>
                  <a:gd name="T4" fmla="*/ 39 w 39"/>
                  <a:gd name="T5" fmla="*/ 37 h 127"/>
                  <a:gd name="T6" fmla="*/ 39 w 39"/>
                  <a:gd name="T7" fmla="*/ 127 h 127"/>
                  <a:gd name="T8" fmla="*/ 0 w 39"/>
                  <a:gd name="T9" fmla="*/ 127 h 127"/>
                  <a:gd name="T10" fmla="*/ 0 w 39"/>
                  <a:gd name="T11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127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3" y="0"/>
                      <a:pt x="39" y="16"/>
                      <a:pt x="39" y="37"/>
                    </a:cubicBezTo>
                    <a:cubicBezTo>
                      <a:pt x="39" y="127"/>
                      <a:pt x="39" y="127"/>
                      <a:pt x="39" y="127"/>
                    </a:cubicBezTo>
                    <a:cubicBezTo>
                      <a:pt x="0" y="127"/>
                      <a:pt x="0" y="127"/>
                      <a:pt x="0" y="12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DD0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14" name="Freeform 16">
                <a:extLst>
                  <a:ext uri="{FF2B5EF4-FFF2-40B4-BE49-F238E27FC236}">
                    <a16:creationId xmlns:a16="http://schemas.microsoft.com/office/drawing/2014/main" id="{DDFCB30C-5D09-6D76-4FCA-15AEA597E5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1481" y="4512271"/>
                <a:ext cx="91105" cy="260301"/>
              </a:xfrm>
              <a:custGeom>
                <a:avLst/>
                <a:gdLst>
                  <a:gd name="T0" fmla="*/ 8 w 21"/>
                  <a:gd name="T1" fmla="*/ 0 h 60"/>
                  <a:gd name="T2" fmla="*/ 21 w 21"/>
                  <a:gd name="T3" fmla="*/ 37 h 60"/>
                  <a:gd name="T4" fmla="*/ 14 w 21"/>
                  <a:gd name="T5" fmla="*/ 60 h 60"/>
                  <a:gd name="T6" fmla="*/ 0 w 21"/>
                  <a:gd name="T7" fmla="*/ 14 h 60"/>
                  <a:gd name="T8" fmla="*/ 8 w 21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60">
                    <a:moveTo>
                      <a:pt x="8" y="0"/>
                    </a:moveTo>
                    <a:cubicBezTo>
                      <a:pt x="8" y="0"/>
                      <a:pt x="17" y="14"/>
                      <a:pt x="21" y="37"/>
                    </a:cubicBezTo>
                    <a:cubicBezTo>
                      <a:pt x="21" y="37"/>
                      <a:pt x="14" y="50"/>
                      <a:pt x="14" y="60"/>
                    </a:cubicBezTo>
                    <a:cubicBezTo>
                      <a:pt x="14" y="60"/>
                      <a:pt x="0" y="26"/>
                      <a:pt x="0" y="14"/>
                    </a:cubicBezTo>
                    <a:cubicBezTo>
                      <a:pt x="0" y="14"/>
                      <a:pt x="6" y="1"/>
                      <a:pt x="8" y="0"/>
                    </a:cubicBez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15" name="Freeform 17">
                <a:extLst>
                  <a:ext uri="{FF2B5EF4-FFF2-40B4-BE49-F238E27FC236}">
                    <a16:creationId xmlns:a16="http://schemas.microsoft.com/office/drawing/2014/main" id="{D3C2D44F-8C30-AE86-9169-2666666A40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5469" y="4512271"/>
                <a:ext cx="99240" cy="260301"/>
              </a:xfrm>
              <a:custGeom>
                <a:avLst/>
                <a:gdLst>
                  <a:gd name="T0" fmla="*/ 14 w 23"/>
                  <a:gd name="T1" fmla="*/ 0 h 60"/>
                  <a:gd name="T2" fmla="*/ 0 w 23"/>
                  <a:gd name="T3" fmla="*/ 39 h 60"/>
                  <a:gd name="T4" fmla="*/ 9 w 23"/>
                  <a:gd name="T5" fmla="*/ 60 h 60"/>
                  <a:gd name="T6" fmla="*/ 23 w 23"/>
                  <a:gd name="T7" fmla="*/ 14 h 60"/>
                  <a:gd name="T8" fmla="*/ 14 w 23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60">
                    <a:moveTo>
                      <a:pt x="14" y="0"/>
                    </a:moveTo>
                    <a:cubicBezTo>
                      <a:pt x="14" y="0"/>
                      <a:pt x="6" y="18"/>
                      <a:pt x="0" y="39"/>
                    </a:cubicBezTo>
                    <a:cubicBezTo>
                      <a:pt x="0" y="39"/>
                      <a:pt x="9" y="50"/>
                      <a:pt x="9" y="60"/>
                    </a:cubicBezTo>
                    <a:cubicBezTo>
                      <a:pt x="9" y="60"/>
                      <a:pt x="23" y="26"/>
                      <a:pt x="23" y="14"/>
                    </a:cubicBezTo>
                    <a:cubicBezTo>
                      <a:pt x="23" y="14"/>
                      <a:pt x="17" y="1"/>
                      <a:pt x="14" y="0"/>
                    </a:cubicBez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16" name="Freeform 18">
                <a:extLst>
                  <a:ext uri="{FF2B5EF4-FFF2-40B4-BE49-F238E27FC236}">
                    <a16:creationId xmlns:a16="http://schemas.microsoft.com/office/drawing/2014/main" id="{7D282788-4455-6E90-CB28-B342EE1B10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1286" y="4112058"/>
                <a:ext cx="78090" cy="138286"/>
              </a:xfrm>
              <a:custGeom>
                <a:avLst/>
                <a:gdLst>
                  <a:gd name="T0" fmla="*/ 17 w 18"/>
                  <a:gd name="T1" fmla="*/ 24 h 32"/>
                  <a:gd name="T2" fmla="*/ 12 w 18"/>
                  <a:gd name="T3" fmla="*/ 32 h 32"/>
                  <a:gd name="T4" fmla="*/ 4 w 18"/>
                  <a:gd name="T5" fmla="*/ 26 h 32"/>
                  <a:gd name="T6" fmla="*/ 0 w 18"/>
                  <a:gd name="T7" fmla="*/ 9 h 32"/>
                  <a:gd name="T8" fmla="*/ 6 w 18"/>
                  <a:gd name="T9" fmla="*/ 1 h 32"/>
                  <a:gd name="T10" fmla="*/ 14 w 18"/>
                  <a:gd name="T11" fmla="*/ 6 h 32"/>
                  <a:gd name="T12" fmla="*/ 17 w 18"/>
                  <a:gd name="T13" fmla="*/ 2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32">
                    <a:moveTo>
                      <a:pt x="17" y="24"/>
                    </a:moveTo>
                    <a:cubicBezTo>
                      <a:pt x="18" y="27"/>
                      <a:pt x="15" y="31"/>
                      <a:pt x="12" y="32"/>
                    </a:cubicBezTo>
                    <a:cubicBezTo>
                      <a:pt x="8" y="32"/>
                      <a:pt x="5" y="30"/>
                      <a:pt x="4" y="26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5"/>
                      <a:pt x="2" y="1"/>
                      <a:pt x="6" y="1"/>
                    </a:cubicBezTo>
                    <a:cubicBezTo>
                      <a:pt x="9" y="0"/>
                      <a:pt x="13" y="2"/>
                      <a:pt x="14" y="6"/>
                    </a:cubicBezTo>
                    <a:lnTo>
                      <a:pt x="17" y="24"/>
                    </a:lnTo>
                    <a:close/>
                  </a:path>
                </a:pathLst>
              </a:custGeom>
              <a:solidFill>
                <a:srgbClr val="EDD0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17" name="Freeform 19">
                <a:extLst>
                  <a:ext uri="{FF2B5EF4-FFF2-40B4-BE49-F238E27FC236}">
                    <a16:creationId xmlns:a16="http://schemas.microsoft.com/office/drawing/2014/main" id="{DBA75A89-05FD-D640-23D0-4130D73B7C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3559" y="4112058"/>
                <a:ext cx="78090" cy="138286"/>
              </a:xfrm>
              <a:custGeom>
                <a:avLst/>
                <a:gdLst>
                  <a:gd name="T0" fmla="*/ 1 w 18"/>
                  <a:gd name="T1" fmla="*/ 24 h 32"/>
                  <a:gd name="T2" fmla="*/ 6 w 18"/>
                  <a:gd name="T3" fmla="*/ 32 h 32"/>
                  <a:gd name="T4" fmla="*/ 14 w 18"/>
                  <a:gd name="T5" fmla="*/ 26 h 32"/>
                  <a:gd name="T6" fmla="*/ 17 w 18"/>
                  <a:gd name="T7" fmla="*/ 9 h 32"/>
                  <a:gd name="T8" fmla="*/ 12 w 18"/>
                  <a:gd name="T9" fmla="*/ 1 h 32"/>
                  <a:gd name="T10" fmla="*/ 4 w 18"/>
                  <a:gd name="T11" fmla="*/ 6 h 32"/>
                  <a:gd name="T12" fmla="*/ 1 w 18"/>
                  <a:gd name="T13" fmla="*/ 2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32">
                    <a:moveTo>
                      <a:pt x="1" y="24"/>
                    </a:moveTo>
                    <a:cubicBezTo>
                      <a:pt x="0" y="27"/>
                      <a:pt x="2" y="31"/>
                      <a:pt x="6" y="32"/>
                    </a:cubicBezTo>
                    <a:cubicBezTo>
                      <a:pt x="10" y="32"/>
                      <a:pt x="13" y="30"/>
                      <a:pt x="14" y="26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8" y="5"/>
                      <a:pt x="16" y="1"/>
                      <a:pt x="12" y="1"/>
                    </a:cubicBezTo>
                    <a:cubicBezTo>
                      <a:pt x="8" y="0"/>
                      <a:pt x="5" y="2"/>
                      <a:pt x="4" y="6"/>
                    </a:cubicBezTo>
                    <a:lnTo>
                      <a:pt x="1" y="24"/>
                    </a:lnTo>
                    <a:close/>
                  </a:path>
                </a:pathLst>
              </a:custGeom>
              <a:solidFill>
                <a:srgbClr val="EDD0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18" name="Freeform 20">
                <a:extLst>
                  <a:ext uri="{FF2B5EF4-FFF2-40B4-BE49-F238E27FC236}">
                    <a16:creationId xmlns:a16="http://schemas.microsoft.com/office/drawing/2014/main" id="{FA04C5A8-AAF8-A161-B818-267E0BF65C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2436" y="3724860"/>
                <a:ext cx="491318" cy="707694"/>
              </a:xfrm>
              <a:custGeom>
                <a:avLst/>
                <a:gdLst>
                  <a:gd name="T0" fmla="*/ 56 w 113"/>
                  <a:gd name="T1" fmla="*/ 163 h 163"/>
                  <a:gd name="T2" fmla="*/ 12 w 113"/>
                  <a:gd name="T3" fmla="*/ 132 h 163"/>
                  <a:gd name="T4" fmla="*/ 15 w 113"/>
                  <a:gd name="T5" fmla="*/ 21 h 163"/>
                  <a:gd name="T6" fmla="*/ 56 w 113"/>
                  <a:gd name="T7" fmla="*/ 2 h 163"/>
                  <a:gd name="T8" fmla="*/ 97 w 113"/>
                  <a:gd name="T9" fmla="*/ 21 h 163"/>
                  <a:gd name="T10" fmla="*/ 101 w 113"/>
                  <a:gd name="T11" fmla="*/ 132 h 163"/>
                  <a:gd name="T12" fmla="*/ 56 w 113"/>
                  <a:gd name="T13" fmla="*/ 163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3" h="163">
                    <a:moveTo>
                      <a:pt x="56" y="163"/>
                    </a:moveTo>
                    <a:cubicBezTo>
                      <a:pt x="35" y="163"/>
                      <a:pt x="19" y="145"/>
                      <a:pt x="12" y="132"/>
                    </a:cubicBezTo>
                    <a:cubicBezTo>
                      <a:pt x="5" y="118"/>
                      <a:pt x="0" y="42"/>
                      <a:pt x="15" y="21"/>
                    </a:cubicBezTo>
                    <a:cubicBezTo>
                      <a:pt x="31" y="0"/>
                      <a:pt x="56" y="2"/>
                      <a:pt x="56" y="2"/>
                    </a:cubicBezTo>
                    <a:cubicBezTo>
                      <a:pt x="56" y="2"/>
                      <a:pt x="82" y="0"/>
                      <a:pt x="97" y="21"/>
                    </a:cubicBezTo>
                    <a:cubicBezTo>
                      <a:pt x="113" y="42"/>
                      <a:pt x="108" y="118"/>
                      <a:pt x="101" y="132"/>
                    </a:cubicBezTo>
                    <a:cubicBezTo>
                      <a:pt x="94" y="145"/>
                      <a:pt x="77" y="163"/>
                      <a:pt x="56" y="163"/>
                    </a:cubicBezTo>
                    <a:close/>
                  </a:path>
                </a:pathLst>
              </a:custGeom>
              <a:solidFill>
                <a:srgbClr val="FCE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19" name="Freeform 21">
                <a:extLst>
                  <a:ext uri="{FF2B5EF4-FFF2-40B4-BE49-F238E27FC236}">
                    <a16:creationId xmlns:a16="http://schemas.microsoft.com/office/drawing/2014/main" id="{648C884B-307B-30D3-7FCB-3959095FC8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3391" y="3680933"/>
                <a:ext cx="582424" cy="392079"/>
              </a:xfrm>
              <a:custGeom>
                <a:avLst/>
                <a:gdLst>
                  <a:gd name="T0" fmla="*/ 117 w 134"/>
                  <a:gd name="T1" fmla="*/ 89 h 90"/>
                  <a:gd name="T2" fmla="*/ 57 w 134"/>
                  <a:gd name="T3" fmla="*/ 69 h 90"/>
                  <a:gd name="T4" fmla="*/ 38 w 134"/>
                  <a:gd name="T5" fmla="*/ 49 h 90"/>
                  <a:gd name="T6" fmla="*/ 30 w 134"/>
                  <a:gd name="T7" fmla="*/ 70 h 90"/>
                  <a:gd name="T8" fmla="*/ 15 w 134"/>
                  <a:gd name="T9" fmla="*/ 90 h 90"/>
                  <a:gd name="T10" fmla="*/ 24 w 134"/>
                  <a:gd name="T11" fmla="*/ 23 h 90"/>
                  <a:gd name="T12" fmla="*/ 111 w 134"/>
                  <a:gd name="T13" fmla="*/ 26 h 90"/>
                  <a:gd name="T14" fmla="*/ 117 w 134"/>
                  <a:gd name="T15" fmla="*/ 8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90">
                    <a:moveTo>
                      <a:pt x="117" y="89"/>
                    </a:moveTo>
                    <a:cubicBezTo>
                      <a:pt x="81" y="84"/>
                      <a:pt x="68" y="78"/>
                      <a:pt x="57" y="69"/>
                    </a:cubicBezTo>
                    <a:cubicBezTo>
                      <a:pt x="48" y="61"/>
                      <a:pt x="38" y="49"/>
                      <a:pt x="38" y="49"/>
                    </a:cubicBezTo>
                    <a:cubicBezTo>
                      <a:pt x="38" y="49"/>
                      <a:pt x="35" y="58"/>
                      <a:pt x="30" y="70"/>
                    </a:cubicBezTo>
                    <a:cubicBezTo>
                      <a:pt x="26" y="76"/>
                      <a:pt x="23" y="84"/>
                      <a:pt x="15" y="90"/>
                    </a:cubicBezTo>
                    <a:cubicBezTo>
                      <a:pt x="15" y="90"/>
                      <a:pt x="0" y="47"/>
                      <a:pt x="24" y="23"/>
                    </a:cubicBezTo>
                    <a:cubicBezTo>
                      <a:pt x="48" y="0"/>
                      <a:pt x="87" y="0"/>
                      <a:pt x="111" y="26"/>
                    </a:cubicBezTo>
                    <a:cubicBezTo>
                      <a:pt x="134" y="51"/>
                      <a:pt x="117" y="89"/>
                      <a:pt x="117" y="89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</p:grpSp>
        <p:sp>
          <p:nvSpPr>
            <p:cNvPr id="20" name="Rectangle 67">
              <a:extLst>
                <a:ext uri="{FF2B5EF4-FFF2-40B4-BE49-F238E27FC236}">
                  <a16:creationId xmlns:a16="http://schemas.microsoft.com/office/drawing/2014/main" id="{9A6C23A4-94D2-CA67-3B60-B2105F8169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07557" y="1628037"/>
              <a:ext cx="160" cy="511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685817"/>
              <a:endParaRPr lang="en-US" altLang="en-US" sz="1350">
                <a:solidFill>
                  <a:srgbClr val="F06446"/>
                </a:solidFill>
              </a:endParaRPr>
            </a:p>
          </p:txBody>
        </p: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BABD8D76-B97B-E7EE-8B8B-B5D74B3C0A98}"/>
                </a:ext>
              </a:extLst>
            </p:cNvPr>
            <p:cNvGrpSpPr/>
            <p:nvPr/>
          </p:nvGrpSpPr>
          <p:grpSpPr>
            <a:xfrm>
              <a:off x="6872985" y="4125973"/>
              <a:ext cx="1052593" cy="1626362"/>
              <a:chOff x="906749" y="3556153"/>
              <a:chExt cx="1052593" cy="1626362"/>
            </a:xfrm>
          </p:grpSpPr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75A17E86-4E74-5A16-F7AC-E8DC71E30E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020" y="4164118"/>
                <a:ext cx="74837" cy="135032"/>
              </a:xfrm>
              <a:custGeom>
                <a:avLst/>
                <a:gdLst>
                  <a:gd name="T0" fmla="*/ 17 w 17"/>
                  <a:gd name="T1" fmla="*/ 23 h 31"/>
                  <a:gd name="T2" fmla="*/ 12 w 17"/>
                  <a:gd name="T3" fmla="*/ 31 h 31"/>
                  <a:gd name="T4" fmla="*/ 5 w 17"/>
                  <a:gd name="T5" fmla="*/ 26 h 31"/>
                  <a:gd name="T6" fmla="*/ 1 w 17"/>
                  <a:gd name="T7" fmla="*/ 8 h 31"/>
                  <a:gd name="T8" fmla="*/ 6 w 17"/>
                  <a:gd name="T9" fmla="*/ 0 h 31"/>
                  <a:gd name="T10" fmla="*/ 13 w 17"/>
                  <a:gd name="T11" fmla="*/ 5 h 31"/>
                  <a:gd name="T12" fmla="*/ 17 w 17"/>
                  <a:gd name="T13" fmla="*/ 2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31">
                    <a:moveTo>
                      <a:pt x="17" y="23"/>
                    </a:moveTo>
                    <a:cubicBezTo>
                      <a:pt x="17" y="27"/>
                      <a:pt x="15" y="30"/>
                      <a:pt x="12" y="31"/>
                    </a:cubicBezTo>
                    <a:cubicBezTo>
                      <a:pt x="8" y="31"/>
                      <a:pt x="5" y="29"/>
                      <a:pt x="5" y="26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4"/>
                      <a:pt x="2" y="1"/>
                      <a:pt x="6" y="0"/>
                    </a:cubicBezTo>
                    <a:cubicBezTo>
                      <a:pt x="9" y="0"/>
                      <a:pt x="13" y="2"/>
                      <a:pt x="13" y="5"/>
                    </a:cubicBezTo>
                    <a:lnTo>
                      <a:pt x="17" y="23"/>
                    </a:lnTo>
                    <a:close/>
                  </a:path>
                </a:pathLst>
              </a:custGeom>
              <a:solidFill>
                <a:srgbClr val="EDC1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80C11C76-008B-9FDD-CDEA-0256F97C7E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0235" y="4164118"/>
                <a:ext cx="78090" cy="135032"/>
              </a:xfrm>
              <a:custGeom>
                <a:avLst/>
                <a:gdLst>
                  <a:gd name="T0" fmla="*/ 1 w 18"/>
                  <a:gd name="T1" fmla="*/ 23 h 31"/>
                  <a:gd name="T2" fmla="*/ 6 w 18"/>
                  <a:gd name="T3" fmla="*/ 31 h 31"/>
                  <a:gd name="T4" fmla="*/ 13 w 18"/>
                  <a:gd name="T5" fmla="*/ 26 h 31"/>
                  <a:gd name="T6" fmla="*/ 17 w 18"/>
                  <a:gd name="T7" fmla="*/ 8 h 31"/>
                  <a:gd name="T8" fmla="*/ 12 w 18"/>
                  <a:gd name="T9" fmla="*/ 0 h 31"/>
                  <a:gd name="T10" fmla="*/ 5 w 18"/>
                  <a:gd name="T11" fmla="*/ 5 h 31"/>
                  <a:gd name="T12" fmla="*/ 1 w 18"/>
                  <a:gd name="T13" fmla="*/ 2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31">
                    <a:moveTo>
                      <a:pt x="1" y="23"/>
                    </a:moveTo>
                    <a:cubicBezTo>
                      <a:pt x="0" y="27"/>
                      <a:pt x="3" y="30"/>
                      <a:pt x="6" y="31"/>
                    </a:cubicBezTo>
                    <a:cubicBezTo>
                      <a:pt x="9" y="31"/>
                      <a:pt x="13" y="29"/>
                      <a:pt x="13" y="26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8" y="4"/>
                      <a:pt x="15" y="1"/>
                      <a:pt x="12" y="0"/>
                    </a:cubicBezTo>
                    <a:cubicBezTo>
                      <a:pt x="9" y="0"/>
                      <a:pt x="5" y="2"/>
                      <a:pt x="5" y="5"/>
                    </a:cubicBezTo>
                    <a:lnTo>
                      <a:pt x="1" y="23"/>
                    </a:lnTo>
                    <a:close/>
                  </a:path>
                </a:pathLst>
              </a:custGeom>
              <a:solidFill>
                <a:srgbClr val="EDC1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24" name="Freeform 24">
                <a:extLst>
                  <a:ext uri="{FF2B5EF4-FFF2-40B4-BE49-F238E27FC236}">
                    <a16:creationId xmlns:a16="http://schemas.microsoft.com/office/drawing/2014/main" id="{5EAB5D4F-7208-C0D5-D770-24E860C964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3080" y="4351209"/>
                <a:ext cx="483185" cy="473423"/>
              </a:xfrm>
              <a:custGeom>
                <a:avLst/>
                <a:gdLst>
                  <a:gd name="T0" fmla="*/ 80 w 111"/>
                  <a:gd name="T1" fmla="*/ 0 h 109"/>
                  <a:gd name="T2" fmla="*/ 31 w 111"/>
                  <a:gd name="T3" fmla="*/ 0 h 109"/>
                  <a:gd name="T4" fmla="*/ 0 w 111"/>
                  <a:gd name="T5" fmla="*/ 54 h 109"/>
                  <a:gd name="T6" fmla="*/ 55 w 111"/>
                  <a:gd name="T7" fmla="*/ 109 h 109"/>
                  <a:gd name="T8" fmla="*/ 111 w 111"/>
                  <a:gd name="T9" fmla="*/ 54 h 109"/>
                  <a:gd name="T10" fmla="*/ 80 w 111"/>
                  <a:gd name="T11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109">
                    <a:moveTo>
                      <a:pt x="80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31" y="50"/>
                      <a:pt x="0" y="54"/>
                      <a:pt x="0" y="54"/>
                    </a:cubicBezTo>
                    <a:cubicBezTo>
                      <a:pt x="0" y="101"/>
                      <a:pt x="55" y="109"/>
                      <a:pt x="55" y="109"/>
                    </a:cubicBezTo>
                    <a:cubicBezTo>
                      <a:pt x="55" y="109"/>
                      <a:pt x="111" y="101"/>
                      <a:pt x="111" y="54"/>
                    </a:cubicBezTo>
                    <a:cubicBezTo>
                      <a:pt x="111" y="54"/>
                      <a:pt x="80" y="50"/>
                      <a:pt x="80" y="0"/>
                    </a:cubicBezTo>
                    <a:close/>
                  </a:path>
                </a:pathLst>
              </a:custGeom>
              <a:solidFill>
                <a:srgbClr val="EDC1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B2108CD6-5CA1-BD19-2EDD-F2F153C7C2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6749" y="4586543"/>
                <a:ext cx="1052593" cy="582424"/>
              </a:xfrm>
              <a:custGeom>
                <a:avLst/>
                <a:gdLst>
                  <a:gd name="T0" fmla="*/ 206 w 242"/>
                  <a:gd name="T1" fmla="*/ 7 h 134"/>
                  <a:gd name="T2" fmla="*/ 157 w 242"/>
                  <a:gd name="T3" fmla="*/ 3 h 134"/>
                  <a:gd name="T4" fmla="*/ 121 w 242"/>
                  <a:gd name="T5" fmla="*/ 44 h 134"/>
                  <a:gd name="T6" fmla="*/ 86 w 242"/>
                  <a:gd name="T7" fmla="*/ 3 h 134"/>
                  <a:gd name="T8" fmla="*/ 37 w 242"/>
                  <a:gd name="T9" fmla="*/ 7 h 134"/>
                  <a:gd name="T10" fmla="*/ 0 w 242"/>
                  <a:gd name="T11" fmla="*/ 44 h 134"/>
                  <a:gd name="T12" fmla="*/ 0 w 242"/>
                  <a:gd name="T13" fmla="*/ 70 h 134"/>
                  <a:gd name="T14" fmla="*/ 0 w 242"/>
                  <a:gd name="T15" fmla="*/ 134 h 134"/>
                  <a:gd name="T16" fmla="*/ 45 w 242"/>
                  <a:gd name="T17" fmla="*/ 134 h 134"/>
                  <a:gd name="T18" fmla="*/ 121 w 242"/>
                  <a:gd name="T19" fmla="*/ 134 h 134"/>
                  <a:gd name="T20" fmla="*/ 198 w 242"/>
                  <a:gd name="T21" fmla="*/ 134 h 134"/>
                  <a:gd name="T22" fmla="*/ 242 w 242"/>
                  <a:gd name="T23" fmla="*/ 134 h 134"/>
                  <a:gd name="T24" fmla="*/ 242 w 242"/>
                  <a:gd name="T25" fmla="*/ 70 h 134"/>
                  <a:gd name="T26" fmla="*/ 242 w 242"/>
                  <a:gd name="T27" fmla="*/ 44 h 134"/>
                  <a:gd name="T28" fmla="*/ 206 w 242"/>
                  <a:gd name="T29" fmla="*/ 7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2" h="134">
                    <a:moveTo>
                      <a:pt x="206" y="7"/>
                    </a:moveTo>
                    <a:cubicBezTo>
                      <a:pt x="199" y="7"/>
                      <a:pt x="162" y="0"/>
                      <a:pt x="157" y="3"/>
                    </a:cubicBezTo>
                    <a:cubicBezTo>
                      <a:pt x="146" y="9"/>
                      <a:pt x="121" y="30"/>
                      <a:pt x="121" y="44"/>
                    </a:cubicBezTo>
                    <a:cubicBezTo>
                      <a:pt x="121" y="30"/>
                      <a:pt x="97" y="9"/>
                      <a:pt x="86" y="3"/>
                    </a:cubicBezTo>
                    <a:cubicBezTo>
                      <a:pt x="80" y="0"/>
                      <a:pt x="44" y="7"/>
                      <a:pt x="37" y="7"/>
                    </a:cubicBezTo>
                    <a:cubicBezTo>
                      <a:pt x="17" y="7"/>
                      <a:pt x="0" y="23"/>
                      <a:pt x="0" y="44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45" y="134"/>
                      <a:pt x="45" y="134"/>
                      <a:pt x="45" y="134"/>
                    </a:cubicBezTo>
                    <a:cubicBezTo>
                      <a:pt x="121" y="134"/>
                      <a:pt x="121" y="134"/>
                      <a:pt x="121" y="134"/>
                    </a:cubicBezTo>
                    <a:cubicBezTo>
                      <a:pt x="198" y="134"/>
                      <a:pt x="198" y="134"/>
                      <a:pt x="198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70"/>
                      <a:pt x="242" y="70"/>
                      <a:pt x="242" y="70"/>
                    </a:cubicBezTo>
                    <a:cubicBezTo>
                      <a:pt x="242" y="44"/>
                      <a:pt x="242" y="44"/>
                      <a:pt x="242" y="44"/>
                    </a:cubicBezTo>
                    <a:cubicBezTo>
                      <a:pt x="242" y="23"/>
                      <a:pt x="226" y="7"/>
                      <a:pt x="206" y="7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26" name="Freeform 26">
                <a:extLst>
                  <a:ext uri="{FF2B5EF4-FFF2-40B4-BE49-F238E27FC236}">
                    <a16:creationId xmlns:a16="http://schemas.microsoft.com/office/drawing/2014/main" id="{342B7A4E-0406-E146-976E-CAEB7AA8FF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020" y="4572465"/>
                <a:ext cx="157808" cy="569409"/>
              </a:xfrm>
              <a:custGeom>
                <a:avLst/>
                <a:gdLst>
                  <a:gd name="T0" fmla="*/ 20 w 36"/>
                  <a:gd name="T1" fmla="*/ 0 h 131"/>
                  <a:gd name="T2" fmla="*/ 8 w 36"/>
                  <a:gd name="T3" fmla="*/ 68 h 131"/>
                  <a:gd name="T4" fmla="*/ 24 w 36"/>
                  <a:gd name="T5" fmla="*/ 81 h 131"/>
                  <a:gd name="T6" fmla="*/ 15 w 36"/>
                  <a:gd name="T7" fmla="*/ 93 h 131"/>
                  <a:gd name="T8" fmla="*/ 24 w 36"/>
                  <a:gd name="T9" fmla="*/ 131 h 131"/>
                  <a:gd name="T10" fmla="*/ 36 w 36"/>
                  <a:gd name="T11" fmla="*/ 131 h 131"/>
                  <a:gd name="T12" fmla="*/ 36 w 36"/>
                  <a:gd name="T13" fmla="*/ 17 h 131"/>
                  <a:gd name="T14" fmla="*/ 20 w 36"/>
                  <a:gd name="T15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131">
                    <a:moveTo>
                      <a:pt x="20" y="0"/>
                    </a:moveTo>
                    <a:cubicBezTo>
                      <a:pt x="20" y="0"/>
                      <a:pt x="0" y="29"/>
                      <a:pt x="8" y="68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15" y="93"/>
                      <a:pt x="15" y="93"/>
                      <a:pt x="15" y="93"/>
                    </a:cubicBezTo>
                    <a:cubicBezTo>
                      <a:pt x="15" y="93"/>
                      <a:pt x="17" y="122"/>
                      <a:pt x="24" y="131"/>
                    </a:cubicBezTo>
                    <a:cubicBezTo>
                      <a:pt x="36" y="131"/>
                      <a:pt x="36" y="131"/>
                      <a:pt x="36" y="131"/>
                    </a:cubicBezTo>
                    <a:cubicBezTo>
                      <a:pt x="36" y="17"/>
                      <a:pt x="36" y="17"/>
                      <a:pt x="36" y="17"/>
                    </a:cubicBezTo>
                    <a:lnTo>
                      <a:pt x="2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EEF53D85-D113-0750-08DE-978CFC78C2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67263" y="4613106"/>
                <a:ext cx="156181" cy="569409"/>
              </a:xfrm>
              <a:custGeom>
                <a:avLst/>
                <a:gdLst>
                  <a:gd name="T0" fmla="*/ 16 w 36"/>
                  <a:gd name="T1" fmla="*/ 0 h 131"/>
                  <a:gd name="T2" fmla="*/ 28 w 36"/>
                  <a:gd name="T3" fmla="*/ 68 h 131"/>
                  <a:gd name="T4" fmla="*/ 12 w 36"/>
                  <a:gd name="T5" fmla="*/ 81 h 131"/>
                  <a:gd name="T6" fmla="*/ 21 w 36"/>
                  <a:gd name="T7" fmla="*/ 93 h 131"/>
                  <a:gd name="T8" fmla="*/ 12 w 36"/>
                  <a:gd name="T9" fmla="*/ 131 h 131"/>
                  <a:gd name="T10" fmla="*/ 0 w 36"/>
                  <a:gd name="T11" fmla="*/ 131 h 131"/>
                  <a:gd name="T12" fmla="*/ 0 w 36"/>
                  <a:gd name="T13" fmla="*/ 17 h 131"/>
                  <a:gd name="T14" fmla="*/ 16 w 36"/>
                  <a:gd name="T15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131">
                    <a:moveTo>
                      <a:pt x="16" y="0"/>
                    </a:moveTo>
                    <a:cubicBezTo>
                      <a:pt x="16" y="0"/>
                      <a:pt x="36" y="29"/>
                      <a:pt x="28" y="68"/>
                    </a:cubicBezTo>
                    <a:cubicBezTo>
                      <a:pt x="12" y="81"/>
                      <a:pt x="12" y="81"/>
                      <a:pt x="12" y="81"/>
                    </a:cubicBezTo>
                    <a:cubicBezTo>
                      <a:pt x="21" y="93"/>
                      <a:pt x="21" y="93"/>
                      <a:pt x="21" y="93"/>
                    </a:cubicBezTo>
                    <a:cubicBezTo>
                      <a:pt x="21" y="93"/>
                      <a:pt x="19" y="122"/>
                      <a:pt x="12" y="131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7"/>
                      <a:pt x="0" y="17"/>
                      <a:pt x="0" y="17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28" name="Freeform 28">
                <a:extLst>
                  <a:ext uri="{FF2B5EF4-FFF2-40B4-BE49-F238E27FC236}">
                    <a16:creationId xmlns:a16="http://schemas.microsoft.com/office/drawing/2014/main" id="{30CF6A27-6157-21B9-087F-5F1708B2A2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3796" y="3724860"/>
                <a:ext cx="543379" cy="777650"/>
              </a:xfrm>
              <a:custGeom>
                <a:avLst/>
                <a:gdLst>
                  <a:gd name="T0" fmla="*/ 62 w 125"/>
                  <a:gd name="T1" fmla="*/ 179 h 179"/>
                  <a:gd name="T2" fmla="*/ 14 w 125"/>
                  <a:gd name="T3" fmla="*/ 144 h 179"/>
                  <a:gd name="T4" fmla="*/ 17 w 125"/>
                  <a:gd name="T5" fmla="*/ 23 h 179"/>
                  <a:gd name="T6" fmla="*/ 62 w 125"/>
                  <a:gd name="T7" fmla="*/ 3 h 179"/>
                  <a:gd name="T8" fmla="*/ 107 w 125"/>
                  <a:gd name="T9" fmla="*/ 23 h 179"/>
                  <a:gd name="T10" fmla="*/ 111 w 125"/>
                  <a:gd name="T11" fmla="*/ 144 h 179"/>
                  <a:gd name="T12" fmla="*/ 62 w 125"/>
                  <a:gd name="T13" fmla="*/ 17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179">
                    <a:moveTo>
                      <a:pt x="62" y="179"/>
                    </a:moveTo>
                    <a:cubicBezTo>
                      <a:pt x="39" y="179"/>
                      <a:pt x="22" y="159"/>
                      <a:pt x="14" y="144"/>
                    </a:cubicBezTo>
                    <a:cubicBezTo>
                      <a:pt x="6" y="130"/>
                      <a:pt x="0" y="46"/>
                      <a:pt x="17" y="23"/>
                    </a:cubicBezTo>
                    <a:cubicBezTo>
                      <a:pt x="34" y="0"/>
                      <a:pt x="62" y="3"/>
                      <a:pt x="62" y="3"/>
                    </a:cubicBezTo>
                    <a:cubicBezTo>
                      <a:pt x="62" y="3"/>
                      <a:pt x="91" y="0"/>
                      <a:pt x="107" y="23"/>
                    </a:cubicBezTo>
                    <a:cubicBezTo>
                      <a:pt x="125" y="46"/>
                      <a:pt x="119" y="130"/>
                      <a:pt x="111" y="144"/>
                    </a:cubicBezTo>
                    <a:cubicBezTo>
                      <a:pt x="103" y="159"/>
                      <a:pt x="86" y="179"/>
                      <a:pt x="62" y="179"/>
                    </a:cubicBezTo>
                    <a:close/>
                  </a:path>
                </a:pathLst>
              </a:custGeom>
              <a:solidFill>
                <a:srgbClr val="FCD6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29" name="Rectangle 29">
                <a:extLst>
                  <a:ext uri="{FF2B5EF4-FFF2-40B4-BE49-F238E27FC236}">
                    <a16:creationId xmlns:a16="http://schemas.microsoft.com/office/drawing/2014/main" id="{B0339E4C-8D27-8E6B-AD93-5583AABA18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8828" y="4616391"/>
                <a:ext cx="268436" cy="525484"/>
              </a:xfrm>
              <a:prstGeom prst="rect">
                <a:avLst/>
              </a:pr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30" name="Freeform 30">
                <a:extLst>
                  <a:ext uri="{FF2B5EF4-FFF2-40B4-BE49-F238E27FC236}">
                    <a16:creationId xmlns:a16="http://schemas.microsoft.com/office/drawing/2014/main" id="{6164D3E7-2016-EE6C-D3C5-C4D9BC4A36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8872" y="4512271"/>
                <a:ext cx="143166" cy="260301"/>
              </a:xfrm>
              <a:custGeom>
                <a:avLst/>
                <a:gdLst>
                  <a:gd name="T0" fmla="*/ 8 w 33"/>
                  <a:gd name="T1" fmla="*/ 0 h 60"/>
                  <a:gd name="T2" fmla="*/ 33 w 33"/>
                  <a:gd name="T3" fmla="*/ 24 h 60"/>
                  <a:gd name="T4" fmla="*/ 14 w 33"/>
                  <a:gd name="T5" fmla="*/ 60 h 60"/>
                  <a:gd name="T6" fmla="*/ 0 w 33"/>
                  <a:gd name="T7" fmla="*/ 14 h 60"/>
                  <a:gd name="T8" fmla="*/ 8 w 33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60">
                    <a:moveTo>
                      <a:pt x="8" y="0"/>
                    </a:moveTo>
                    <a:cubicBezTo>
                      <a:pt x="8" y="0"/>
                      <a:pt x="16" y="13"/>
                      <a:pt x="33" y="24"/>
                    </a:cubicBezTo>
                    <a:cubicBezTo>
                      <a:pt x="33" y="24"/>
                      <a:pt x="14" y="50"/>
                      <a:pt x="14" y="60"/>
                    </a:cubicBezTo>
                    <a:cubicBezTo>
                      <a:pt x="14" y="60"/>
                      <a:pt x="0" y="26"/>
                      <a:pt x="0" y="14"/>
                    </a:cubicBezTo>
                    <a:cubicBezTo>
                      <a:pt x="0" y="14"/>
                      <a:pt x="6" y="1"/>
                      <a:pt x="8" y="0"/>
                    </a:cubicBez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31" name="Freeform 31">
                <a:extLst>
                  <a:ext uri="{FF2B5EF4-FFF2-40B4-BE49-F238E27FC236}">
                    <a16:creationId xmlns:a16="http://schemas.microsoft.com/office/drawing/2014/main" id="{59B1D367-8147-2459-B2E8-95CAF528EA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7308" y="4512271"/>
                <a:ext cx="144793" cy="260301"/>
              </a:xfrm>
              <a:custGeom>
                <a:avLst/>
                <a:gdLst>
                  <a:gd name="T0" fmla="*/ 24 w 33"/>
                  <a:gd name="T1" fmla="*/ 0 h 60"/>
                  <a:gd name="T2" fmla="*/ 0 w 33"/>
                  <a:gd name="T3" fmla="*/ 24 h 60"/>
                  <a:gd name="T4" fmla="*/ 19 w 33"/>
                  <a:gd name="T5" fmla="*/ 60 h 60"/>
                  <a:gd name="T6" fmla="*/ 33 w 33"/>
                  <a:gd name="T7" fmla="*/ 14 h 60"/>
                  <a:gd name="T8" fmla="*/ 24 w 33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60">
                    <a:moveTo>
                      <a:pt x="24" y="0"/>
                    </a:moveTo>
                    <a:cubicBezTo>
                      <a:pt x="24" y="0"/>
                      <a:pt x="17" y="13"/>
                      <a:pt x="0" y="24"/>
                    </a:cubicBezTo>
                    <a:cubicBezTo>
                      <a:pt x="0" y="24"/>
                      <a:pt x="19" y="50"/>
                      <a:pt x="19" y="60"/>
                    </a:cubicBezTo>
                    <a:cubicBezTo>
                      <a:pt x="19" y="60"/>
                      <a:pt x="33" y="26"/>
                      <a:pt x="33" y="14"/>
                    </a:cubicBezTo>
                    <a:cubicBezTo>
                      <a:pt x="33" y="14"/>
                      <a:pt x="27" y="1"/>
                      <a:pt x="24" y="0"/>
                    </a:cubicBez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42F6BC46-F1C6-6CEE-9F34-435FF4EE1A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2037" y="4616391"/>
                <a:ext cx="125270" cy="107374"/>
              </a:xfrm>
              <a:custGeom>
                <a:avLst/>
                <a:gdLst>
                  <a:gd name="T0" fmla="*/ 0 w 77"/>
                  <a:gd name="T1" fmla="*/ 0 h 66"/>
                  <a:gd name="T2" fmla="*/ 77 w 77"/>
                  <a:gd name="T3" fmla="*/ 0 h 66"/>
                  <a:gd name="T4" fmla="*/ 77 w 77"/>
                  <a:gd name="T5" fmla="*/ 40 h 66"/>
                  <a:gd name="T6" fmla="*/ 59 w 77"/>
                  <a:gd name="T7" fmla="*/ 66 h 66"/>
                  <a:gd name="T8" fmla="*/ 21 w 77"/>
                  <a:gd name="T9" fmla="*/ 66 h 66"/>
                  <a:gd name="T10" fmla="*/ 0 w 77"/>
                  <a:gd name="T11" fmla="*/ 37 h 66"/>
                  <a:gd name="T12" fmla="*/ 0 w 77"/>
                  <a:gd name="T1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66">
                    <a:moveTo>
                      <a:pt x="0" y="0"/>
                    </a:moveTo>
                    <a:lnTo>
                      <a:pt x="77" y="0"/>
                    </a:lnTo>
                    <a:lnTo>
                      <a:pt x="77" y="40"/>
                    </a:lnTo>
                    <a:lnTo>
                      <a:pt x="59" y="66"/>
                    </a:lnTo>
                    <a:lnTo>
                      <a:pt x="21" y="66"/>
                    </a:lnTo>
                    <a:lnTo>
                      <a:pt x="0" y="3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33" name="Freeform 33">
                <a:extLst>
                  <a:ext uri="{FF2B5EF4-FFF2-40B4-BE49-F238E27FC236}">
                    <a16:creationId xmlns:a16="http://schemas.microsoft.com/office/drawing/2014/main" id="{521B0B9F-575A-33DC-2586-4309273230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2037" y="4716992"/>
                <a:ext cx="125270" cy="418109"/>
              </a:xfrm>
              <a:custGeom>
                <a:avLst/>
                <a:gdLst>
                  <a:gd name="T0" fmla="*/ 21 w 77"/>
                  <a:gd name="T1" fmla="*/ 0 h 257"/>
                  <a:gd name="T2" fmla="*/ 0 w 77"/>
                  <a:gd name="T3" fmla="*/ 257 h 257"/>
                  <a:gd name="T4" fmla="*/ 77 w 77"/>
                  <a:gd name="T5" fmla="*/ 257 h 257"/>
                  <a:gd name="T6" fmla="*/ 59 w 77"/>
                  <a:gd name="T7" fmla="*/ 0 h 257"/>
                  <a:gd name="T8" fmla="*/ 21 w 77"/>
                  <a:gd name="T9" fmla="*/ 0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257">
                    <a:moveTo>
                      <a:pt x="21" y="0"/>
                    </a:moveTo>
                    <a:lnTo>
                      <a:pt x="0" y="257"/>
                    </a:lnTo>
                    <a:lnTo>
                      <a:pt x="77" y="257"/>
                    </a:lnTo>
                    <a:lnTo>
                      <a:pt x="59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34" name="Freeform 34">
                <a:extLst>
                  <a:ext uri="{FF2B5EF4-FFF2-40B4-BE49-F238E27FC236}">
                    <a16:creationId xmlns:a16="http://schemas.microsoft.com/office/drawing/2014/main" id="{B5FED26B-E383-DCE7-8CFD-53AC4B37D5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0826" y="3686113"/>
                <a:ext cx="712574" cy="460408"/>
              </a:xfrm>
              <a:custGeom>
                <a:avLst/>
                <a:gdLst>
                  <a:gd name="T0" fmla="*/ 137 w 164"/>
                  <a:gd name="T1" fmla="*/ 106 h 106"/>
                  <a:gd name="T2" fmla="*/ 129 w 164"/>
                  <a:gd name="T3" fmla="*/ 68 h 106"/>
                  <a:gd name="T4" fmla="*/ 112 w 164"/>
                  <a:gd name="T5" fmla="*/ 44 h 106"/>
                  <a:gd name="T6" fmla="*/ 94 w 164"/>
                  <a:gd name="T7" fmla="*/ 64 h 106"/>
                  <a:gd name="T8" fmla="*/ 40 w 164"/>
                  <a:gd name="T9" fmla="*/ 64 h 106"/>
                  <a:gd name="T10" fmla="*/ 32 w 164"/>
                  <a:gd name="T11" fmla="*/ 80 h 106"/>
                  <a:gd name="T12" fmla="*/ 25 w 164"/>
                  <a:gd name="T13" fmla="*/ 104 h 106"/>
                  <a:gd name="T14" fmla="*/ 82 w 164"/>
                  <a:gd name="T15" fmla="*/ 0 h 106"/>
                  <a:gd name="T16" fmla="*/ 137 w 164"/>
                  <a:gd name="T17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4" h="106">
                    <a:moveTo>
                      <a:pt x="137" y="106"/>
                    </a:moveTo>
                    <a:cubicBezTo>
                      <a:pt x="129" y="68"/>
                      <a:pt x="129" y="68"/>
                      <a:pt x="129" y="68"/>
                    </a:cubicBezTo>
                    <a:cubicBezTo>
                      <a:pt x="129" y="68"/>
                      <a:pt x="115" y="66"/>
                      <a:pt x="112" y="44"/>
                    </a:cubicBezTo>
                    <a:cubicBezTo>
                      <a:pt x="112" y="44"/>
                      <a:pt x="107" y="60"/>
                      <a:pt x="94" y="64"/>
                    </a:cubicBezTo>
                    <a:cubicBezTo>
                      <a:pt x="80" y="67"/>
                      <a:pt x="40" y="64"/>
                      <a:pt x="40" y="64"/>
                    </a:cubicBezTo>
                    <a:cubicBezTo>
                      <a:pt x="40" y="64"/>
                      <a:pt x="38" y="75"/>
                      <a:pt x="32" y="80"/>
                    </a:cubicBezTo>
                    <a:cubicBezTo>
                      <a:pt x="25" y="104"/>
                      <a:pt x="25" y="104"/>
                      <a:pt x="25" y="104"/>
                    </a:cubicBezTo>
                    <a:cubicBezTo>
                      <a:pt x="25" y="104"/>
                      <a:pt x="0" y="0"/>
                      <a:pt x="82" y="0"/>
                    </a:cubicBezTo>
                    <a:cubicBezTo>
                      <a:pt x="164" y="0"/>
                      <a:pt x="137" y="106"/>
                      <a:pt x="137" y="106"/>
                    </a:cubicBezTo>
                    <a:close/>
                  </a:path>
                </a:pathLst>
              </a:custGeom>
              <a:solidFill>
                <a:srgbClr val="6038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35" name="Freeform 73">
                <a:extLst>
                  <a:ext uri="{FF2B5EF4-FFF2-40B4-BE49-F238E27FC236}">
                    <a16:creationId xmlns:a16="http://schemas.microsoft.com/office/drawing/2014/main" id="{92C8E6B2-C673-827E-6AC2-DE321F974D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0229" y="3556153"/>
                <a:ext cx="91105" cy="109002"/>
              </a:xfrm>
              <a:custGeom>
                <a:avLst/>
                <a:gdLst>
                  <a:gd name="T0" fmla="*/ 21 w 21"/>
                  <a:gd name="T1" fmla="*/ 6 h 25"/>
                  <a:gd name="T2" fmla="*/ 15 w 21"/>
                  <a:gd name="T3" fmla="*/ 0 h 25"/>
                  <a:gd name="T4" fmla="*/ 9 w 21"/>
                  <a:gd name="T5" fmla="*/ 6 h 25"/>
                  <a:gd name="T6" fmla="*/ 9 w 21"/>
                  <a:gd name="T7" fmla="*/ 8 h 25"/>
                  <a:gd name="T8" fmla="*/ 9 w 21"/>
                  <a:gd name="T9" fmla="*/ 8 h 25"/>
                  <a:gd name="T10" fmla="*/ 0 w 21"/>
                  <a:gd name="T11" fmla="*/ 17 h 25"/>
                  <a:gd name="T12" fmla="*/ 9 w 21"/>
                  <a:gd name="T13" fmla="*/ 25 h 25"/>
                  <a:gd name="T14" fmla="*/ 18 w 21"/>
                  <a:gd name="T15" fmla="*/ 17 h 25"/>
                  <a:gd name="T16" fmla="*/ 16 w 21"/>
                  <a:gd name="T17" fmla="*/ 12 h 25"/>
                  <a:gd name="T18" fmla="*/ 21 w 21"/>
                  <a:gd name="T19" fmla="*/ 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5">
                    <a:moveTo>
                      <a:pt x="21" y="6"/>
                    </a:moveTo>
                    <a:cubicBezTo>
                      <a:pt x="21" y="3"/>
                      <a:pt x="18" y="0"/>
                      <a:pt x="15" y="0"/>
                    </a:cubicBezTo>
                    <a:cubicBezTo>
                      <a:pt x="11" y="0"/>
                      <a:pt x="9" y="3"/>
                      <a:pt x="9" y="6"/>
                    </a:cubicBezTo>
                    <a:cubicBezTo>
                      <a:pt x="9" y="7"/>
                      <a:pt x="9" y="7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4" y="8"/>
                      <a:pt x="0" y="12"/>
                      <a:pt x="0" y="17"/>
                    </a:cubicBezTo>
                    <a:cubicBezTo>
                      <a:pt x="0" y="21"/>
                      <a:pt x="4" y="25"/>
                      <a:pt x="9" y="25"/>
                    </a:cubicBezTo>
                    <a:cubicBezTo>
                      <a:pt x="14" y="25"/>
                      <a:pt x="18" y="21"/>
                      <a:pt x="18" y="17"/>
                    </a:cubicBezTo>
                    <a:cubicBezTo>
                      <a:pt x="18" y="15"/>
                      <a:pt x="17" y="13"/>
                      <a:pt x="16" y="12"/>
                    </a:cubicBezTo>
                    <a:cubicBezTo>
                      <a:pt x="19" y="11"/>
                      <a:pt x="21" y="9"/>
                      <a:pt x="21" y="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5CD2EE04-535F-D1CB-176F-51FE0B08208F}"/>
                </a:ext>
              </a:extLst>
            </p:cNvPr>
            <p:cNvGrpSpPr/>
            <p:nvPr/>
          </p:nvGrpSpPr>
          <p:grpSpPr>
            <a:xfrm>
              <a:off x="6390329" y="1523916"/>
              <a:ext cx="2121455" cy="2560713"/>
              <a:chOff x="503879" y="942891"/>
              <a:chExt cx="2121455" cy="2560713"/>
            </a:xfrm>
          </p:grpSpPr>
          <p:sp>
            <p:nvSpPr>
              <p:cNvPr id="37" name="Freeform 44">
                <a:extLst>
                  <a:ext uri="{FF2B5EF4-FFF2-40B4-BE49-F238E27FC236}">
                    <a16:creationId xmlns:a16="http://schemas.microsoft.com/office/drawing/2014/main" id="{9986C350-8E3F-AB53-10A3-193302C49F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879" y="942891"/>
                <a:ext cx="964742" cy="1008667"/>
              </a:xfrm>
              <a:custGeom>
                <a:avLst/>
                <a:gdLst>
                  <a:gd name="T0" fmla="*/ 162 w 222"/>
                  <a:gd name="T1" fmla="*/ 0 h 232"/>
                  <a:gd name="T2" fmla="*/ 0 w 222"/>
                  <a:gd name="T3" fmla="*/ 83 h 232"/>
                  <a:gd name="T4" fmla="*/ 60 w 222"/>
                  <a:gd name="T5" fmla="*/ 199 h 232"/>
                  <a:gd name="T6" fmla="*/ 82 w 222"/>
                  <a:gd name="T7" fmla="*/ 188 h 232"/>
                  <a:gd name="T8" fmla="*/ 101 w 222"/>
                  <a:gd name="T9" fmla="*/ 232 h 232"/>
                  <a:gd name="T10" fmla="*/ 115 w 222"/>
                  <a:gd name="T11" fmla="*/ 171 h 232"/>
                  <a:gd name="T12" fmla="*/ 222 w 222"/>
                  <a:gd name="T13" fmla="*/ 116 h 232"/>
                  <a:gd name="T14" fmla="*/ 162 w 222"/>
                  <a:gd name="T15" fmla="*/ 0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2" h="232">
                    <a:moveTo>
                      <a:pt x="162" y="0"/>
                    </a:moveTo>
                    <a:cubicBezTo>
                      <a:pt x="0" y="83"/>
                      <a:pt x="0" y="83"/>
                      <a:pt x="0" y="83"/>
                    </a:cubicBezTo>
                    <a:cubicBezTo>
                      <a:pt x="60" y="199"/>
                      <a:pt x="60" y="199"/>
                      <a:pt x="60" y="199"/>
                    </a:cubicBezTo>
                    <a:cubicBezTo>
                      <a:pt x="82" y="188"/>
                      <a:pt x="82" y="188"/>
                      <a:pt x="82" y="188"/>
                    </a:cubicBezTo>
                    <a:cubicBezTo>
                      <a:pt x="99" y="201"/>
                      <a:pt x="101" y="232"/>
                      <a:pt x="101" y="232"/>
                    </a:cubicBezTo>
                    <a:cubicBezTo>
                      <a:pt x="125" y="208"/>
                      <a:pt x="120" y="183"/>
                      <a:pt x="115" y="171"/>
                    </a:cubicBezTo>
                    <a:cubicBezTo>
                      <a:pt x="222" y="116"/>
                      <a:pt x="222" y="116"/>
                      <a:pt x="222" y="116"/>
                    </a:cubicBezTo>
                    <a:lnTo>
                      <a:pt x="16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38" name="Freeform 45">
                <a:extLst>
                  <a:ext uri="{FF2B5EF4-FFF2-40B4-BE49-F238E27FC236}">
                    <a16:creationId xmlns:a16="http://schemas.microsoft.com/office/drawing/2014/main" id="{CEE1B2E9-05FA-CA14-B597-EAF922100B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031" y="1146251"/>
                <a:ext cx="421363" cy="392079"/>
              </a:xfrm>
              <a:custGeom>
                <a:avLst/>
                <a:gdLst>
                  <a:gd name="T0" fmla="*/ 58 w 97"/>
                  <a:gd name="T1" fmla="*/ 6 h 90"/>
                  <a:gd name="T2" fmla="*/ 45 w 97"/>
                  <a:gd name="T3" fmla="*/ 24 h 90"/>
                  <a:gd name="T4" fmla="*/ 43 w 97"/>
                  <a:gd name="T5" fmla="*/ 28 h 90"/>
                  <a:gd name="T6" fmla="*/ 39 w 97"/>
                  <a:gd name="T7" fmla="*/ 27 h 90"/>
                  <a:gd name="T8" fmla="*/ 16 w 97"/>
                  <a:gd name="T9" fmla="*/ 27 h 90"/>
                  <a:gd name="T10" fmla="*/ 6 w 97"/>
                  <a:gd name="T11" fmla="*/ 60 h 90"/>
                  <a:gd name="T12" fmla="*/ 12 w 97"/>
                  <a:gd name="T13" fmla="*/ 67 h 90"/>
                  <a:gd name="T14" fmla="*/ 73 w 97"/>
                  <a:gd name="T15" fmla="*/ 87 h 90"/>
                  <a:gd name="T16" fmla="*/ 93 w 97"/>
                  <a:gd name="T17" fmla="*/ 25 h 90"/>
                  <a:gd name="T18" fmla="*/ 90 w 97"/>
                  <a:gd name="T19" fmla="*/ 16 h 90"/>
                  <a:gd name="T20" fmla="*/ 58 w 97"/>
                  <a:gd name="T21" fmla="*/ 6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7" h="90">
                    <a:moveTo>
                      <a:pt x="58" y="6"/>
                    </a:moveTo>
                    <a:cubicBezTo>
                      <a:pt x="51" y="10"/>
                      <a:pt x="46" y="16"/>
                      <a:pt x="45" y="24"/>
                    </a:cubicBezTo>
                    <a:cubicBezTo>
                      <a:pt x="45" y="24"/>
                      <a:pt x="45" y="27"/>
                      <a:pt x="43" y="28"/>
                    </a:cubicBezTo>
                    <a:cubicBezTo>
                      <a:pt x="41" y="29"/>
                      <a:pt x="39" y="27"/>
                      <a:pt x="39" y="27"/>
                    </a:cubicBezTo>
                    <a:cubicBezTo>
                      <a:pt x="32" y="24"/>
                      <a:pt x="24" y="24"/>
                      <a:pt x="16" y="27"/>
                    </a:cubicBezTo>
                    <a:cubicBezTo>
                      <a:pt x="5" y="33"/>
                      <a:pt x="0" y="48"/>
                      <a:pt x="6" y="60"/>
                    </a:cubicBezTo>
                    <a:cubicBezTo>
                      <a:pt x="8" y="62"/>
                      <a:pt x="9" y="65"/>
                      <a:pt x="12" y="67"/>
                    </a:cubicBezTo>
                    <a:cubicBezTo>
                      <a:pt x="27" y="82"/>
                      <a:pt x="65" y="90"/>
                      <a:pt x="73" y="87"/>
                    </a:cubicBezTo>
                    <a:cubicBezTo>
                      <a:pt x="81" y="82"/>
                      <a:pt x="97" y="46"/>
                      <a:pt x="93" y="25"/>
                    </a:cubicBezTo>
                    <a:cubicBezTo>
                      <a:pt x="93" y="22"/>
                      <a:pt x="92" y="19"/>
                      <a:pt x="90" y="16"/>
                    </a:cubicBezTo>
                    <a:cubicBezTo>
                      <a:pt x="84" y="4"/>
                      <a:pt x="70" y="0"/>
                      <a:pt x="58" y="6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39" name="Freeform 60">
                <a:extLst>
                  <a:ext uri="{FF2B5EF4-FFF2-40B4-BE49-F238E27FC236}">
                    <a16:creationId xmlns:a16="http://schemas.microsoft.com/office/drawing/2014/main" id="{915D673D-F482-AB56-B080-13FC11F6E2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2139" y="999831"/>
                <a:ext cx="1212028" cy="1068862"/>
              </a:xfrm>
              <a:custGeom>
                <a:avLst/>
                <a:gdLst>
                  <a:gd name="T0" fmla="*/ 274 w 279"/>
                  <a:gd name="T1" fmla="*/ 92 h 246"/>
                  <a:gd name="T2" fmla="*/ 252 w 279"/>
                  <a:gd name="T3" fmla="*/ 70 h 246"/>
                  <a:gd name="T4" fmla="*/ 258 w 279"/>
                  <a:gd name="T5" fmla="*/ 50 h 246"/>
                  <a:gd name="T6" fmla="*/ 236 w 279"/>
                  <a:gd name="T7" fmla="*/ 38 h 246"/>
                  <a:gd name="T8" fmla="*/ 231 w 279"/>
                  <a:gd name="T9" fmla="*/ 40 h 246"/>
                  <a:gd name="T10" fmla="*/ 231 w 279"/>
                  <a:gd name="T11" fmla="*/ 27 h 246"/>
                  <a:gd name="T12" fmla="*/ 195 w 279"/>
                  <a:gd name="T13" fmla="*/ 6 h 246"/>
                  <a:gd name="T14" fmla="*/ 185 w 279"/>
                  <a:gd name="T15" fmla="*/ 11 h 246"/>
                  <a:gd name="T16" fmla="*/ 156 w 279"/>
                  <a:gd name="T17" fmla="*/ 3 h 246"/>
                  <a:gd name="T18" fmla="*/ 139 w 279"/>
                  <a:gd name="T19" fmla="*/ 16 h 246"/>
                  <a:gd name="T20" fmla="*/ 104 w 279"/>
                  <a:gd name="T21" fmla="*/ 3 h 246"/>
                  <a:gd name="T22" fmla="*/ 81 w 279"/>
                  <a:gd name="T23" fmla="*/ 26 h 246"/>
                  <a:gd name="T24" fmla="*/ 68 w 279"/>
                  <a:gd name="T25" fmla="*/ 27 h 246"/>
                  <a:gd name="T26" fmla="*/ 42 w 279"/>
                  <a:gd name="T27" fmla="*/ 67 h 246"/>
                  <a:gd name="T28" fmla="*/ 37 w 279"/>
                  <a:gd name="T29" fmla="*/ 68 h 246"/>
                  <a:gd name="T30" fmla="*/ 19 w 279"/>
                  <a:gd name="T31" fmla="*/ 100 h 246"/>
                  <a:gd name="T32" fmla="*/ 20 w 279"/>
                  <a:gd name="T33" fmla="*/ 103 h 246"/>
                  <a:gd name="T34" fmla="*/ 12 w 279"/>
                  <a:gd name="T35" fmla="*/ 120 h 246"/>
                  <a:gd name="T36" fmla="*/ 14 w 279"/>
                  <a:gd name="T37" fmla="*/ 124 h 246"/>
                  <a:gd name="T38" fmla="*/ 3 w 279"/>
                  <a:gd name="T39" fmla="*/ 150 h 246"/>
                  <a:gd name="T40" fmla="*/ 25 w 279"/>
                  <a:gd name="T41" fmla="*/ 168 h 246"/>
                  <a:gd name="T42" fmla="*/ 24 w 279"/>
                  <a:gd name="T43" fmla="*/ 177 h 246"/>
                  <a:gd name="T44" fmla="*/ 29 w 279"/>
                  <a:gd name="T45" fmla="*/ 185 h 246"/>
                  <a:gd name="T46" fmla="*/ 29 w 279"/>
                  <a:gd name="T47" fmla="*/ 202 h 246"/>
                  <a:gd name="T48" fmla="*/ 58 w 279"/>
                  <a:gd name="T49" fmla="*/ 221 h 246"/>
                  <a:gd name="T50" fmla="*/ 59 w 279"/>
                  <a:gd name="T51" fmla="*/ 224 h 246"/>
                  <a:gd name="T52" fmla="*/ 89 w 279"/>
                  <a:gd name="T53" fmla="*/ 241 h 246"/>
                  <a:gd name="T54" fmla="*/ 102 w 279"/>
                  <a:gd name="T55" fmla="*/ 232 h 246"/>
                  <a:gd name="T56" fmla="*/ 121 w 279"/>
                  <a:gd name="T57" fmla="*/ 235 h 246"/>
                  <a:gd name="T58" fmla="*/ 125 w 279"/>
                  <a:gd name="T59" fmla="*/ 234 h 246"/>
                  <a:gd name="T60" fmla="*/ 148 w 279"/>
                  <a:gd name="T61" fmla="*/ 243 h 246"/>
                  <a:gd name="T62" fmla="*/ 163 w 279"/>
                  <a:gd name="T63" fmla="*/ 225 h 246"/>
                  <a:gd name="T64" fmla="*/ 174 w 279"/>
                  <a:gd name="T65" fmla="*/ 224 h 246"/>
                  <a:gd name="T66" fmla="*/ 189 w 279"/>
                  <a:gd name="T67" fmla="*/ 215 h 246"/>
                  <a:gd name="T68" fmla="*/ 214 w 279"/>
                  <a:gd name="T69" fmla="*/ 223 h 246"/>
                  <a:gd name="T70" fmla="*/ 231 w 279"/>
                  <a:gd name="T71" fmla="*/ 193 h 246"/>
                  <a:gd name="T72" fmla="*/ 231 w 279"/>
                  <a:gd name="T73" fmla="*/ 193 h 246"/>
                  <a:gd name="T74" fmla="*/ 239 w 279"/>
                  <a:gd name="T75" fmla="*/ 176 h 246"/>
                  <a:gd name="T76" fmla="*/ 251 w 279"/>
                  <a:gd name="T77" fmla="*/ 176 h 246"/>
                  <a:gd name="T78" fmla="*/ 274 w 279"/>
                  <a:gd name="T79" fmla="*/ 135 h 246"/>
                  <a:gd name="T80" fmla="*/ 267 w 279"/>
                  <a:gd name="T81" fmla="*/ 122 h 246"/>
                  <a:gd name="T82" fmla="*/ 274 w 279"/>
                  <a:gd name="T83" fmla="*/ 92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79" h="246">
                    <a:moveTo>
                      <a:pt x="274" y="92"/>
                    </a:moveTo>
                    <a:cubicBezTo>
                      <a:pt x="271" y="81"/>
                      <a:pt x="262" y="72"/>
                      <a:pt x="252" y="70"/>
                    </a:cubicBezTo>
                    <a:cubicBezTo>
                      <a:pt x="257" y="65"/>
                      <a:pt x="260" y="58"/>
                      <a:pt x="258" y="50"/>
                    </a:cubicBezTo>
                    <a:cubicBezTo>
                      <a:pt x="256" y="41"/>
                      <a:pt x="246" y="35"/>
                      <a:pt x="236" y="38"/>
                    </a:cubicBezTo>
                    <a:cubicBezTo>
                      <a:pt x="234" y="38"/>
                      <a:pt x="233" y="39"/>
                      <a:pt x="231" y="40"/>
                    </a:cubicBezTo>
                    <a:cubicBezTo>
                      <a:pt x="232" y="35"/>
                      <a:pt x="232" y="31"/>
                      <a:pt x="231" y="27"/>
                    </a:cubicBezTo>
                    <a:cubicBezTo>
                      <a:pt x="227" y="11"/>
                      <a:pt x="210" y="2"/>
                      <a:pt x="195" y="6"/>
                    </a:cubicBezTo>
                    <a:cubicBezTo>
                      <a:pt x="191" y="7"/>
                      <a:pt x="188" y="9"/>
                      <a:pt x="185" y="11"/>
                    </a:cubicBezTo>
                    <a:cubicBezTo>
                      <a:pt x="177" y="4"/>
                      <a:pt x="167" y="0"/>
                      <a:pt x="156" y="3"/>
                    </a:cubicBezTo>
                    <a:cubicBezTo>
                      <a:pt x="148" y="5"/>
                      <a:pt x="142" y="10"/>
                      <a:pt x="139" y="16"/>
                    </a:cubicBezTo>
                    <a:cubicBezTo>
                      <a:pt x="131" y="5"/>
                      <a:pt x="117" y="0"/>
                      <a:pt x="104" y="3"/>
                    </a:cubicBezTo>
                    <a:cubicBezTo>
                      <a:pt x="92" y="7"/>
                      <a:pt x="84" y="16"/>
                      <a:pt x="81" y="26"/>
                    </a:cubicBezTo>
                    <a:cubicBezTo>
                      <a:pt x="77" y="26"/>
                      <a:pt x="72" y="26"/>
                      <a:pt x="68" y="27"/>
                    </a:cubicBezTo>
                    <a:cubicBezTo>
                      <a:pt x="50" y="32"/>
                      <a:pt x="39" y="49"/>
                      <a:pt x="42" y="67"/>
                    </a:cubicBezTo>
                    <a:cubicBezTo>
                      <a:pt x="40" y="67"/>
                      <a:pt x="39" y="67"/>
                      <a:pt x="37" y="68"/>
                    </a:cubicBezTo>
                    <a:cubicBezTo>
                      <a:pt x="23" y="72"/>
                      <a:pt x="15" y="86"/>
                      <a:pt x="19" y="100"/>
                    </a:cubicBezTo>
                    <a:cubicBezTo>
                      <a:pt x="19" y="101"/>
                      <a:pt x="19" y="102"/>
                      <a:pt x="20" y="103"/>
                    </a:cubicBezTo>
                    <a:cubicBezTo>
                      <a:pt x="14" y="106"/>
                      <a:pt x="10" y="113"/>
                      <a:pt x="12" y="120"/>
                    </a:cubicBezTo>
                    <a:cubicBezTo>
                      <a:pt x="12" y="121"/>
                      <a:pt x="13" y="122"/>
                      <a:pt x="14" y="124"/>
                    </a:cubicBezTo>
                    <a:cubicBezTo>
                      <a:pt x="5" y="129"/>
                      <a:pt x="0" y="140"/>
                      <a:pt x="3" y="150"/>
                    </a:cubicBezTo>
                    <a:cubicBezTo>
                      <a:pt x="6" y="161"/>
                      <a:pt x="15" y="167"/>
                      <a:pt x="25" y="168"/>
                    </a:cubicBezTo>
                    <a:cubicBezTo>
                      <a:pt x="24" y="171"/>
                      <a:pt x="24" y="174"/>
                      <a:pt x="24" y="177"/>
                    </a:cubicBezTo>
                    <a:cubicBezTo>
                      <a:pt x="25" y="180"/>
                      <a:pt x="27" y="183"/>
                      <a:pt x="29" y="185"/>
                    </a:cubicBezTo>
                    <a:cubicBezTo>
                      <a:pt x="28" y="190"/>
                      <a:pt x="27" y="196"/>
                      <a:pt x="29" y="202"/>
                    </a:cubicBezTo>
                    <a:cubicBezTo>
                      <a:pt x="32" y="215"/>
                      <a:pt x="45" y="223"/>
                      <a:pt x="58" y="221"/>
                    </a:cubicBezTo>
                    <a:cubicBezTo>
                      <a:pt x="58" y="222"/>
                      <a:pt x="58" y="223"/>
                      <a:pt x="59" y="224"/>
                    </a:cubicBezTo>
                    <a:cubicBezTo>
                      <a:pt x="62" y="237"/>
                      <a:pt x="76" y="245"/>
                      <a:pt x="89" y="241"/>
                    </a:cubicBezTo>
                    <a:cubicBezTo>
                      <a:pt x="94" y="240"/>
                      <a:pt x="99" y="236"/>
                      <a:pt x="102" y="232"/>
                    </a:cubicBezTo>
                    <a:cubicBezTo>
                      <a:pt x="108" y="236"/>
                      <a:pt x="114" y="237"/>
                      <a:pt x="121" y="235"/>
                    </a:cubicBezTo>
                    <a:cubicBezTo>
                      <a:pt x="122" y="235"/>
                      <a:pt x="124" y="234"/>
                      <a:pt x="125" y="234"/>
                    </a:cubicBezTo>
                    <a:cubicBezTo>
                      <a:pt x="129" y="241"/>
                      <a:pt x="139" y="246"/>
                      <a:pt x="148" y="243"/>
                    </a:cubicBezTo>
                    <a:cubicBezTo>
                      <a:pt x="156" y="241"/>
                      <a:pt x="162" y="233"/>
                      <a:pt x="163" y="225"/>
                    </a:cubicBezTo>
                    <a:cubicBezTo>
                      <a:pt x="167" y="225"/>
                      <a:pt x="170" y="225"/>
                      <a:pt x="174" y="224"/>
                    </a:cubicBezTo>
                    <a:cubicBezTo>
                      <a:pt x="180" y="223"/>
                      <a:pt x="185" y="219"/>
                      <a:pt x="189" y="215"/>
                    </a:cubicBezTo>
                    <a:cubicBezTo>
                      <a:pt x="195" y="222"/>
                      <a:pt x="205" y="225"/>
                      <a:pt x="214" y="223"/>
                    </a:cubicBezTo>
                    <a:cubicBezTo>
                      <a:pt x="227" y="219"/>
                      <a:pt x="234" y="206"/>
                      <a:pt x="231" y="193"/>
                    </a:cubicBezTo>
                    <a:cubicBezTo>
                      <a:pt x="231" y="193"/>
                      <a:pt x="231" y="193"/>
                      <a:pt x="231" y="193"/>
                    </a:cubicBezTo>
                    <a:cubicBezTo>
                      <a:pt x="235" y="189"/>
                      <a:pt x="238" y="183"/>
                      <a:pt x="239" y="176"/>
                    </a:cubicBezTo>
                    <a:cubicBezTo>
                      <a:pt x="243" y="177"/>
                      <a:pt x="247" y="177"/>
                      <a:pt x="251" y="176"/>
                    </a:cubicBezTo>
                    <a:cubicBezTo>
                      <a:pt x="269" y="171"/>
                      <a:pt x="279" y="153"/>
                      <a:pt x="274" y="135"/>
                    </a:cubicBezTo>
                    <a:cubicBezTo>
                      <a:pt x="273" y="130"/>
                      <a:pt x="270" y="126"/>
                      <a:pt x="267" y="122"/>
                    </a:cubicBezTo>
                    <a:cubicBezTo>
                      <a:pt x="274" y="114"/>
                      <a:pt x="277" y="103"/>
                      <a:pt x="274" y="92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40" name="Freeform 61">
                <a:extLst>
                  <a:ext uri="{FF2B5EF4-FFF2-40B4-BE49-F238E27FC236}">
                    <a16:creationId xmlns:a16="http://schemas.microsoft.com/office/drawing/2014/main" id="{679645FB-3002-13E1-4671-9C05391C0A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8683" y="2032902"/>
                <a:ext cx="257047" cy="287959"/>
              </a:xfrm>
              <a:custGeom>
                <a:avLst/>
                <a:gdLst>
                  <a:gd name="T0" fmla="*/ 56 w 59"/>
                  <a:gd name="T1" fmla="*/ 20 h 66"/>
                  <a:gd name="T2" fmla="*/ 27 w 59"/>
                  <a:gd name="T3" fmla="*/ 3 h 66"/>
                  <a:gd name="T4" fmla="*/ 10 w 59"/>
                  <a:gd name="T5" fmla="*/ 33 h 66"/>
                  <a:gd name="T6" fmla="*/ 10 w 59"/>
                  <a:gd name="T7" fmla="*/ 33 h 66"/>
                  <a:gd name="T8" fmla="*/ 2 w 59"/>
                  <a:gd name="T9" fmla="*/ 52 h 66"/>
                  <a:gd name="T10" fmla="*/ 23 w 59"/>
                  <a:gd name="T11" fmla="*/ 64 h 66"/>
                  <a:gd name="T12" fmla="*/ 32 w 59"/>
                  <a:gd name="T13" fmla="*/ 58 h 66"/>
                  <a:gd name="T14" fmla="*/ 40 w 59"/>
                  <a:gd name="T15" fmla="*/ 58 h 66"/>
                  <a:gd name="T16" fmla="*/ 51 w 59"/>
                  <a:gd name="T17" fmla="*/ 42 h 66"/>
                  <a:gd name="T18" fmla="*/ 56 w 59"/>
                  <a:gd name="T19" fmla="*/ 2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9" h="66">
                    <a:moveTo>
                      <a:pt x="56" y="20"/>
                    </a:moveTo>
                    <a:cubicBezTo>
                      <a:pt x="53" y="7"/>
                      <a:pt x="40" y="0"/>
                      <a:pt x="27" y="3"/>
                    </a:cubicBezTo>
                    <a:cubicBezTo>
                      <a:pt x="14" y="7"/>
                      <a:pt x="7" y="20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4" y="37"/>
                      <a:pt x="0" y="44"/>
                      <a:pt x="2" y="52"/>
                    </a:cubicBezTo>
                    <a:cubicBezTo>
                      <a:pt x="5" y="61"/>
                      <a:pt x="14" y="66"/>
                      <a:pt x="23" y="64"/>
                    </a:cubicBezTo>
                    <a:cubicBezTo>
                      <a:pt x="26" y="63"/>
                      <a:pt x="29" y="61"/>
                      <a:pt x="32" y="58"/>
                    </a:cubicBezTo>
                    <a:cubicBezTo>
                      <a:pt x="34" y="59"/>
                      <a:pt x="37" y="59"/>
                      <a:pt x="40" y="58"/>
                    </a:cubicBezTo>
                    <a:cubicBezTo>
                      <a:pt x="47" y="56"/>
                      <a:pt x="52" y="49"/>
                      <a:pt x="51" y="42"/>
                    </a:cubicBezTo>
                    <a:cubicBezTo>
                      <a:pt x="56" y="37"/>
                      <a:pt x="59" y="28"/>
                      <a:pt x="56" y="20"/>
                    </a:cubicBezTo>
                    <a:close/>
                  </a:path>
                </a:pathLst>
              </a:custGeom>
              <a:solidFill>
                <a:srgbClr val="F0E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41" name="Freeform 62">
                <a:extLst>
                  <a:ext uri="{FF2B5EF4-FFF2-40B4-BE49-F238E27FC236}">
                    <a16:creationId xmlns:a16="http://schemas.microsoft.com/office/drawing/2014/main" id="{61C414C8-316F-55D7-AFD6-E0205B674B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2716" y="2263919"/>
                <a:ext cx="125270" cy="178957"/>
              </a:xfrm>
              <a:custGeom>
                <a:avLst/>
                <a:gdLst>
                  <a:gd name="T0" fmla="*/ 27 w 29"/>
                  <a:gd name="T1" fmla="*/ 7 h 41"/>
                  <a:gd name="T2" fmla="*/ 16 w 29"/>
                  <a:gd name="T3" fmla="*/ 1 h 41"/>
                  <a:gd name="T4" fmla="*/ 10 w 29"/>
                  <a:gd name="T5" fmla="*/ 12 h 41"/>
                  <a:gd name="T6" fmla="*/ 11 w 29"/>
                  <a:gd name="T7" fmla="*/ 14 h 41"/>
                  <a:gd name="T8" fmla="*/ 11 w 29"/>
                  <a:gd name="T9" fmla="*/ 14 h 41"/>
                  <a:gd name="T10" fmla="*/ 2 w 29"/>
                  <a:gd name="T11" fmla="*/ 30 h 41"/>
                  <a:gd name="T12" fmla="*/ 18 w 29"/>
                  <a:gd name="T13" fmla="*/ 39 h 41"/>
                  <a:gd name="T14" fmla="*/ 27 w 29"/>
                  <a:gd name="T15" fmla="*/ 23 h 41"/>
                  <a:gd name="T16" fmla="*/ 23 w 29"/>
                  <a:gd name="T17" fmla="*/ 17 h 41"/>
                  <a:gd name="T18" fmla="*/ 27 w 29"/>
                  <a:gd name="T19" fmla="*/ 7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" h="41">
                    <a:moveTo>
                      <a:pt x="27" y="7"/>
                    </a:moveTo>
                    <a:cubicBezTo>
                      <a:pt x="26" y="3"/>
                      <a:pt x="21" y="0"/>
                      <a:pt x="16" y="1"/>
                    </a:cubicBezTo>
                    <a:cubicBezTo>
                      <a:pt x="12" y="3"/>
                      <a:pt x="9" y="7"/>
                      <a:pt x="10" y="12"/>
                    </a:cubicBezTo>
                    <a:cubicBezTo>
                      <a:pt x="10" y="13"/>
                      <a:pt x="11" y="13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4" y="16"/>
                      <a:pt x="0" y="23"/>
                      <a:pt x="2" y="30"/>
                    </a:cubicBezTo>
                    <a:cubicBezTo>
                      <a:pt x="4" y="37"/>
                      <a:pt x="11" y="41"/>
                      <a:pt x="18" y="39"/>
                    </a:cubicBezTo>
                    <a:cubicBezTo>
                      <a:pt x="25" y="37"/>
                      <a:pt x="29" y="30"/>
                      <a:pt x="27" y="23"/>
                    </a:cubicBezTo>
                    <a:cubicBezTo>
                      <a:pt x="26" y="21"/>
                      <a:pt x="25" y="19"/>
                      <a:pt x="23" y="17"/>
                    </a:cubicBezTo>
                    <a:cubicBezTo>
                      <a:pt x="26" y="15"/>
                      <a:pt x="28" y="11"/>
                      <a:pt x="27" y="7"/>
                    </a:cubicBezTo>
                    <a:close/>
                  </a:path>
                </a:pathLst>
              </a:custGeom>
              <a:solidFill>
                <a:srgbClr val="F0E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42" name="Freeform 63">
                <a:extLst>
                  <a:ext uri="{FF2B5EF4-FFF2-40B4-BE49-F238E27FC236}">
                    <a16:creationId xmlns:a16="http://schemas.microsoft.com/office/drawing/2014/main" id="{E845F040-4368-8FAF-DEC0-F11B065E96F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72634" y="1286162"/>
                <a:ext cx="561275" cy="468542"/>
              </a:xfrm>
              <a:custGeom>
                <a:avLst/>
                <a:gdLst>
                  <a:gd name="T0" fmla="*/ 128 w 129"/>
                  <a:gd name="T1" fmla="*/ 66 h 108"/>
                  <a:gd name="T2" fmla="*/ 128 w 129"/>
                  <a:gd name="T3" fmla="*/ 74 h 108"/>
                  <a:gd name="T4" fmla="*/ 82 w 129"/>
                  <a:gd name="T5" fmla="*/ 44 h 108"/>
                  <a:gd name="T6" fmla="*/ 109 w 129"/>
                  <a:gd name="T7" fmla="*/ 4 h 108"/>
                  <a:gd name="T8" fmla="*/ 113 w 129"/>
                  <a:gd name="T9" fmla="*/ 10 h 108"/>
                  <a:gd name="T10" fmla="*/ 128 w 129"/>
                  <a:gd name="T11" fmla="*/ 66 h 108"/>
                  <a:gd name="T12" fmla="*/ 65 w 129"/>
                  <a:gd name="T13" fmla="*/ 56 h 108"/>
                  <a:gd name="T14" fmla="*/ 102 w 129"/>
                  <a:gd name="T15" fmla="*/ 0 h 108"/>
                  <a:gd name="T16" fmla="*/ 95 w 129"/>
                  <a:gd name="T17" fmla="*/ 0 h 108"/>
                  <a:gd name="T18" fmla="*/ 11 w 129"/>
                  <a:gd name="T19" fmla="*/ 23 h 108"/>
                  <a:gd name="T20" fmla="*/ 5 w 129"/>
                  <a:gd name="T21" fmla="*/ 27 h 108"/>
                  <a:gd name="T22" fmla="*/ 65 w 129"/>
                  <a:gd name="T23" fmla="*/ 56 h 108"/>
                  <a:gd name="T24" fmla="*/ 78 w 129"/>
                  <a:gd name="T25" fmla="*/ 50 h 108"/>
                  <a:gd name="T26" fmla="*/ 69 w 129"/>
                  <a:gd name="T27" fmla="*/ 63 h 108"/>
                  <a:gd name="T28" fmla="*/ 67 w 129"/>
                  <a:gd name="T29" fmla="*/ 64 h 108"/>
                  <a:gd name="T30" fmla="*/ 65 w 129"/>
                  <a:gd name="T31" fmla="*/ 64 h 108"/>
                  <a:gd name="T32" fmla="*/ 51 w 129"/>
                  <a:gd name="T33" fmla="*/ 57 h 108"/>
                  <a:gd name="T34" fmla="*/ 26 w 129"/>
                  <a:gd name="T35" fmla="*/ 107 h 108"/>
                  <a:gd name="T36" fmla="*/ 34 w 129"/>
                  <a:gd name="T37" fmla="*/ 107 h 108"/>
                  <a:gd name="T38" fmla="*/ 118 w 129"/>
                  <a:gd name="T39" fmla="*/ 84 h 108"/>
                  <a:gd name="T40" fmla="*/ 125 w 129"/>
                  <a:gd name="T41" fmla="*/ 80 h 108"/>
                  <a:gd name="T42" fmla="*/ 78 w 129"/>
                  <a:gd name="T43" fmla="*/ 50 h 108"/>
                  <a:gd name="T44" fmla="*/ 1 w 129"/>
                  <a:gd name="T45" fmla="*/ 33 h 108"/>
                  <a:gd name="T46" fmla="*/ 1 w 129"/>
                  <a:gd name="T47" fmla="*/ 41 h 108"/>
                  <a:gd name="T48" fmla="*/ 16 w 129"/>
                  <a:gd name="T49" fmla="*/ 97 h 108"/>
                  <a:gd name="T50" fmla="*/ 20 w 129"/>
                  <a:gd name="T51" fmla="*/ 103 h 108"/>
                  <a:gd name="T52" fmla="*/ 44 w 129"/>
                  <a:gd name="T53" fmla="*/ 54 h 108"/>
                  <a:gd name="T54" fmla="*/ 1 w 129"/>
                  <a:gd name="T55" fmla="*/ 33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9" h="108">
                    <a:moveTo>
                      <a:pt x="128" y="66"/>
                    </a:moveTo>
                    <a:cubicBezTo>
                      <a:pt x="129" y="69"/>
                      <a:pt x="129" y="71"/>
                      <a:pt x="128" y="74"/>
                    </a:cubicBezTo>
                    <a:cubicBezTo>
                      <a:pt x="82" y="44"/>
                      <a:pt x="82" y="44"/>
                      <a:pt x="82" y="44"/>
                    </a:cubicBezTo>
                    <a:cubicBezTo>
                      <a:pt x="109" y="4"/>
                      <a:pt x="109" y="4"/>
                      <a:pt x="109" y="4"/>
                    </a:cubicBezTo>
                    <a:cubicBezTo>
                      <a:pt x="111" y="5"/>
                      <a:pt x="112" y="8"/>
                      <a:pt x="113" y="10"/>
                    </a:cubicBezTo>
                    <a:lnTo>
                      <a:pt x="128" y="66"/>
                    </a:lnTo>
                    <a:close/>
                    <a:moveTo>
                      <a:pt x="65" y="56"/>
                    </a:moveTo>
                    <a:cubicBezTo>
                      <a:pt x="102" y="0"/>
                      <a:pt x="102" y="0"/>
                      <a:pt x="102" y="0"/>
                    </a:cubicBezTo>
                    <a:cubicBezTo>
                      <a:pt x="100" y="0"/>
                      <a:pt x="97" y="0"/>
                      <a:pt x="95" y="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8" y="24"/>
                      <a:pt x="6" y="25"/>
                      <a:pt x="5" y="27"/>
                    </a:cubicBezTo>
                    <a:lnTo>
                      <a:pt x="65" y="56"/>
                    </a:lnTo>
                    <a:close/>
                    <a:moveTo>
                      <a:pt x="78" y="50"/>
                    </a:moveTo>
                    <a:cubicBezTo>
                      <a:pt x="69" y="63"/>
                      <a:pt x="69" y="63"/>
                      <a:pt x="69" y="63"/>
                    </a:cubicBezTo>
                    <a:cubicBezTo>
                      <a:pt x="69" y="64"/>
                      <a:pt x="68" y="64"/>
                      <a:pt x="67" y="64"/>
                    </a:cubicBezTo>
                    <a:cubicBezTo>
                      <a:pt x="67" y="65"/>
                      <a:pt x="66" y="64"/>
                      <a:pt x="65" y="64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26" y="107"/>
                      <a:pt x="26" y="107"/>
                      <a:pt x="26" y="107"/>
                    </a:cubicBezTo>
                    <a:cubicBezTo>
                      <a:pt x="28" y="108"/>
                      <a:pt x="31" y="108"/>
                      <a:pt x="34" y="107"/>
                    </a:cubicBezTo>
                    <a:cubicBezTo>
                      <a:pt x="118" y="84"/>
                      <a:pt x="118" y="84"/>
                      <a:pt x="118" y="84"/>
                    </a:cubicBezTo>
                    <a:cubicBezTo>
                      <a:pt x="121" y="84"/>
                      <a:pt x="123" y="82"/>
                      <a:pt x="125" y="80"/>
                    </a:cubicBezTo>
                    <a:lnTo>
                      <a:pt x="78" y="50"/>
                    </a:lnTo>
                    <a:close/>
                    <a:moveTo>
                      <a:pt x="1" y="33"/>
                    </a:moveTo>
                    <a:cubicBezTo>
                      <a:pt x="0" y="36"/>
                      <a:pt x="0" y="38"/>
                      <a:pt x="1" y="41"/>
                    </a:cubicBezTo>
                    <a:cubicBezTo>
                      <a:pt x="16" y="97"/>
                      <a:pt x="16" y="97"/>
                      <a:pt x="16" y="97"/>
                    </a:cubicBezTo>
                    <a:cubicBezTo>
                      <a:pt x="17" y="100"/>
                      <a:pt x="18" y="102"/>
                      <a:pt x="20" y="103"/>
                    </a:cubicBezTo>
                    <a:cubicBezTo>
                      <a:pt x="44" y="54"/>
                      <a:pt x="44" y="54"/>
                      <a:pt x="44" y="54"/>
                    </a:cubicBezTo>
                    <a:lnTo>
                      <a:pt x="1" y="3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43" name="Rectangle 65">
                <a:extLst>
                  <a:ext uri="{FF2B5EF4-FFF2-40B4-BE49-F238E27FC236}">
                    <a16:creationId xmlns:a16="http://schemas.microsoft.com/office/drawing/2014/main" id="{2306ED08-8EFF-62AF-A7FA-2F73F30392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60000">
                <a:off x="1240778" y="1897680"/>
                <a:ext cx="160" cy="511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685817"/>
                <a:endParaRPr lang="en-US" altLang="en-US" sz="1350">
                  <a:solidFill>
                    <a:srgbClr val="F06446"/>
                  </a:solidFill>
                </a:endParaRPr>
              </a:p>
            </p:txBody>
          </p:sp>
          <p:sp>
            <p:nvSpPr>
              <p:cNvPr id="44" name="Freeform 68">
                <a:extLst>
                  <a:ext uri="{FF2B5EF4-FFF2-40B4-BE49-F238E27FC236}">
                    <a16:creationId xmlns:a16="http://schemas.microsoft.com/office/drawing/2014/main" id="{9107D61A-6734-BD61-0C61-4C4E0B1503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3457" y="1702644"/>
                <a:ext cx="1081877" cy="1208774"/>
              </a:xfrm>
              <a:custGeom>
                <a:avLst/>
                <a:gdLst>
                  <a:gd name="T0" fmla="*/ 85 w 249"/>
                  <a:gd name="T1" fmla="*/ 5 h 278"/>
                  <a:gd name="T2" fmla="*/ 230 w 249"/>
                  <a:gd name="T3" fmla="*/ 54 h 278"/>
                  <a:gd name="T4" fmla="*/ 245 w 249"/>
                  <a:gd name="T5" fmla="*/ 85 h 278"/>
                  <a:gd name="T6" fmla="*/ 196 w 249"/>
                  <a:gd name="T7" fmla="*/ 230 h 278"/>
                  <a:gd name="T8" fmla="*/ 164 w 249"/>
                  <a:gd name="T9" fmla="*/ 245 h 278"/>
                  <a:gd name="T10" fmla="*/ 88 w 249"/>
                  <a:gd name="T11" fmla="*/ 219 h 278"/>
                  <a:gd name="T12" fmla="*/ 79 w 249"/>
                  <a:gd name="T13" fmla="*/ 278 h 278"/>
                  <a:gd name="T14" fmla="*/ 38 w 249"/>
                  <a:gd name="T15" fmla="*/ 202 h 278"/>
                  <a:gd name="T16" fmla="*/ 20 w 249"/>
                  <a:gd name="T17" fmla="*/ 196 h 278"/>
                  <a:gd name="T18" fmla="*/ 5 w 249"/>
                  <a:gd name="T19" fmla="*/ 164 h 278"/>
                  <a:gd name="T20" fmla="*/ 54 w 249"/>
                  <a:gd name="T21" fmla="*/ 20 h 278"/>
                  <a:gd name="T22" fmla="*/ 85 w 249"/>
                  <a:gd name="T23" fmla="*/ 5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9" h="278">
                    <a:moveTo>
                      <a:pt x="85" y="5"/>
                    </a:moveTo>
                    <a:cubicBezTo>
                      <a:pt x="230" y="54"/>
                      <a:pt x="230" y="54"/>
                      <a:pt x="230" y="54"/>
                    </a:cubicBezTo>
                    <a:cubicBezTo>
                      <a:pt x="242" y="59"/>
                      <a:pt x="249" y="73"/>
                      <a:pt x="245" y="85"/>
                    </a:cubicBezTo>
                    <a:cubicBezTo>
                      <a:pt x="196" y="230"/>
                      <a:pt x="196" y="230"/>
                      <a:pt x="196" y="230"/>
                    </a:cubicBezTo>
                    <a:cubicBezTo>
                      <a:pt x="191" y="243"/>
                      <a:pt x="177" y="249"/>
                      <a:pt x="164" y="245"/>
                    </a:cubicBezTo>
                    <a:cubicBezTo>
                      <a:pt x="88" y="219"/>
                      <a:pt x="88" y="219"/>
                      <a:pt x="88" y="219"/>
                    </a:cubicBezTo>
                    <a:cubicBezTo>
                      <a:pt x="76" y="245"/>
                      <a:pt x="79" y="278"/>
                      <a:pt x="79" y="278"/>
                    </a:cubicBezTo>
                    <a:cubicBezTo>
                      <a:pt x="46" y="253"/>
                      <a:pt x="38" y="224"/>
                      <a:pt x="38" y="202"/>
                    </a:cubicBezTo>
                    <a:cubicBezTo>
                      <a:pt x="20" y="196"/>
                      <a:pt x="20" y="196"/>
                      <a:pt x="20" y="196"/>
                    </a:cubicBezTo>
                    <a:cubicBezTo>
                      <a:pt x="7" y="191"/>
                      <a:pt x="0" y="177"/>
                      <a:pt x="5" y="16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8" y="7"/>
                      <a:pt x="72" y="0"/>
                      <a:pt x="85" y="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45" name="Freeform 69">
                <a:extLst>
                  <a:ext uri="{FF2B5EF4-FFF2-40B4-BE49-F238E27FC236}">
                    <a16:creationId xmlns:a16="http://schemas.microsoft.com/office/drawing/2014/main" id="{F923D691-F422-F3E8-D1CC-CDB9D47B0B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64713" y="1954812"/>
                <a:ext cx="626350" cy="595439"/>
              </a:xfrm>
              <a:custGeom>
                <a:avLst/>
                <a:gdLst>
                  <a:gd name="T0" fmla="*/ 105 w 144"/>
                  <a:gd name="T1" fmla="*/ 47 h 137"/>
                  <a:gd name="T2" fmla="*/ 100 w 144"/>
                  <a:gd name="T3" fmla="*/ 3 h 137"/>
                  <a:gd name="T4" fmla="*/ 60 w 144"/>
                  <a:gd name="T5" fmla="*/ 32 h 137"/>
                  <a:gd name="T6" fmla="*/ 56 w 144"/>
                  <a:gd name="T7" fmla="*/ 33 h 137"/>
                  <a:gd name="T8" fmla="*/ 38 w 144"/>
                  <a:gd name="T9" fmla="*/ 24 h 137"/>
                  <a:gd name="T10" fmla="*/ 2 w 144"/>
                  <a:gd name="T11" fmla="*/ 91 h 137"/>
                  <a:gd name="T12" fmla="*/ 21 w 144"/>
                  <a:gd name="T13" fmla="*/ 111 h 137"/>
                  <a:gd name="T14" fmla="*/ 33 w 144"/>
                  <a:gd name="T15" fmla="*/ 108 h 137"/>
                  <a:gd name="T16" fmla="*/ 34 w 144"/>
                  <a:gd name="T17" fmla="*/ 108 h 137"/>
                  <a:gd name="T18" fmla="*/ 70 w 144"/>
                  <a:gd name="T19" fmla="*/ 127 h 137"/>
                  <a:gd name="T20" fmla="*/ 107 w 144"/>
                  <a:gd name="T21" fmla="*/ 132 h 137"/>
                  <a:gd name="T22" fmla="*/ 112 w 144"/>
                  <a:gd name="T23" fmla="*/ 122 h 137"/>
                  <a:gd name="T24" fmla="*/ 125 w 144"/>
                  <a:gd name="T25" fmla="*/ 104 h 137"/>
                  <a:gd name="T26" fmla="*/ 135 w 144"/>
                  <a:gd name="T27" fmla="*/ 86 h 137"/>
                  <a:gd name="T28" fmla="*/ 142 w 144"/>
                  <a:gd name="T29" fmla="*/ 78 h 137"/>
                  <a:gd name="T30" fmla="*/ 136 w 144"/>
                  <a:gd name="T31" fmla="*/ 59 h 137"/>
                  <a:gd name="T32" fmla="*/ 23 w 144"/>
                  <a:gd name="T33" fmla="*/ 103 h 137"/>
                  <a:gd name="T34" fmla="*/ 10 w 144"/>
                  <a:gd name="T35" fmla="*/ 94 h 137"/>
                  <a:gd name="T36" fmla="*/ 35 w 144"/>
                  <a:gd name="T37" fmla="*/ 31 h 137"/>
                  <a:gd name="T38" fmla="*/ 49 w 144"/>
                  <a:gd name="T39" fmla="*/ 40 h 137"/>
                  <a:gd name="T40" fmla="*/ 134 w 144"/>
                  <a:gd name="T41" fmla="*/ 76 h 137"/>
                  <a:gd name="T42" fmla="*/ 117 w 144"/>
                  <a:gd name="T43" fmla="*/ 76 h 137"/>
                  <a:gd name="T44" fmla="*/ 116 w 144"/>
                  <a:gd name="T45" fmla="*/ 80 h 137"/>
                  <a:gd name="T46" fmla="*/ 127 w 144"/>
                  <a:gd name="T47" fmla="*/ 91 h 137"/>
                  <a:gd name="T48" fmla="*/ 107 w 144"/>
                  <a:gd name="T49" fmla="*/ 94 h 137"/>
                  <a:gd name="T50" fmla="*/ 105 w 144"/>
                  <a:gd name="T51" fmla="*/ 97 h 137"/>
                  <a:gd name="T52" fmla="*/ 115 w 144"/>
                  <a:gd name="T53" fmla="*/ 109 h 137"/>
                  <a:gd name="T54" fmla="*/ 97 w 144"/>
                  <a:gd name="T55" fmla="*/ 111 h 137"/>
                  <a:gd name="T56" fmla="*/ 95 w 144"/>
                  <a:gd name="T57" fmla="*/ 115 h 137"/>
                  <a:gd name="T58" fmla="*/ 103 w 144"/>
                  <a:gd name="T59" fmla="*/ 124 h 137"/>
                  <a:gd name="T60" fmla="*/ 93 w 144"/>
                  <a:gd name="T61" fmla="*/ 127 h 137"/>
                  <a:gd name="T62" fmla="*/ 53 w 144"/>
                  <a:gd name="T63" fmla="*/ 110 h 137"/>
                  <a:gd name="T64" fmla="*/ 34 w 144"/>
                  <a:gd name="T65" fmla="*/ 96 h 137"/>
                  <a:gd name="T66" fmla="*/ 57 w 144"/>
                  <a:gd name="T67" fmla="*/ 41 h 137"/>
                  <a:gd name="T68" fmla="*/ 92 w 144"/>
                  <a:gd name="T69" fmla="*/ 13 h 137"/>
                  <a:gd name="T70" fmla="*/ 102 w 144"/>
                  <a:gd name="T71" fmla="*/ 32 h 137"/>
                  <a:gd name="T72" fmla="*/ 132 w 144"/>
                  <a:gd name="T73" fmla="*/ 66 h 137"/>
                  <a:gd name="T74" fmla="*/ 134 w 144"/>
                  <a:gd name="T75" fmla="*/ 76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44" h="137">
                    <a:moveTo>
                      <a:pt x="136" y="59"/>
                    </a:moveTo>
                    <a:cubicBezTo>
                      <a:pt x="132" y="56"/>
                      <a:pt x="121" y="52"/>
                      <a:pt x="105" y="47"/>
                    </a:cubicBezTo>
                    <a:cubicBezTo>
                      <a:pt x="107" y="43"/>
                      <a:pt x="108" y="40"/>
                      <a:pt x="110" y="34"/>
                    </a:cubicBezTo>
                    <a:cubicBezTo>
                      <a:pt x="114" y="21"/>
                      <a:pt x="109" y="6"/>
                      <a:pt x="100" y="3"/>
                    </a:cubicBezTo>
                    <a:cubicBezTo>
                      <a:pt x="94" y="0"/>
                      <a:pt x="87" y="4"/>
                      <a:pt x="85" y="10"/>
                    </a:cubicBezTo>
                    <a:cubicBezTo>
                      <a:pt x="82" y="18"/>
                      <a:pt x="75" y="30"/>
                      <a:pt x="60" y="32"/>
                    </a:cubicBezTo>
                    <a:cubicBezTo>
                      <a:pt x="59" y="32"/>
                      <a:pt x="56" y="33"/>
                      <a:pt x="56" y="33"/>
                    </a:cubicBezTo>
                    <a:cubicBezTo>
                      <a:pt x="56" y="33"/>
                      <a:pt x="56" y="33"/>
                      <a:pt x="56" y="33"/>
                    </a:cubicBezTo>
                    <a:cubicBezTo>
                      <a:pt x="54" y="31"/>
                      <a:pt x="52" y="28"/>
                      <a:pt x="49" y="27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32" y="21"/>
                      <a:pt x="25" y="25"/>
                      <a:pt x="23" y="31"/>
                    </a:cubicBezTo>
                    <a:cubicBezTo>
                      <a:pt x="2" y="91"/>
                      <a:pt x="2" y="91"/>
                      <a:pt x="2" y="91"/>
                    </a:cubicBezTo>
                    <a:cubicBezTo>
                      <a:pt x="0" y="98"/>
                      <a:pt x="3" y="105"/>
                      <a:pt x="9" y="107"/>
                    </a:cubicBezTo>
                    <a:cubicBezTo>
                      <a:pt x="21" y="111"/>
                      <a:pt x="21" y="111"/>
                      <a:pt x="21" y="111"/>
                    </a:cubicBezTo>
                    <a:cubicBezTo>
                      <a:pt x="25" y="112"/>
                      <a:pt x="30" y="111"/>
                      <a:pt x="33" y="107"/>
                    </a:cubicBezTo>
                    <a:cubicBezTo>
                      <a:pt x="33" y="108"/>
                      <a:pt x="33" y="108"/>
                      <a:pt x="33" y="108"/>
                    </a:cubicBezTo>
                    <a:cubicBezTo>
                      <a:pt x="34" y="108"/>
                      <a:pt x="34" y="108"/>
                      <a:pt x="34" y="108"/>
                    </a:cubicBezTo>
                    <a:cubicBezTo>
                      <a:pt x="34" y="108"/>
                      <a:pt x="34" y="108"/>
                      <a:pt x="34" y="108"/>
                    </a:cubicBezTo>
                    <a:cubicBezTo>
                      <a:pt x="36" y="110"/>
                      <a:pt x="40" y="112"/>
                      <a:pt x="48" y="117"/>
                    </a:cubicBezTo>
                    <a:cubicBezTo>
                      <a:pt x="50" y="118"/>
                      <a:pt x="60" y="124"/>
                      <a:pt x="70" y="127"/>
                    </a:cubicBezTo>
                    <a:cubicBezTo>
                      <a:pt x="91" y="134"/>
                      <a:pt x="91" y="134"/>
                      <a:pt x="91" y="134"/>
                    </a:cubicBezTo>
                    <a:cubicBezTo>
                      <a:pt x="97" y="137"/>
                      <a:pt x="102" y="136"/>
                      <a:pt x="107" y="132"/>
                    </a:cubicBezTo>
                    <a:cubicBezTo>
                      <a:pt x="107" y="132"/>
                      <a:pt x="108" y="130"/>
                      <a:pt x="110" y="128"/>
                    </a:cubicBezTo>
                    <a:cubicBezTo>
                      <a:pt x="111" y="127"/>
                      <a:pt x="112" y="124"/>
                      <a:pt x="112" y="122"/>
                    </a:cubicBezTo>
                    <a:cubicBezTo>
                      <a:pt x="117" y="120"/>
                      <a:pt x="120" y="116"/>
                      <a:pt x="122" y="114"/>
                    </a:cubicBezTo>
                    <a:cubicBezTo>
                      <a:pt x="125" y="110"/>
                      <a:pt x="125" y="106"/>
                      <a:pt x="125" y="104"/>
                    </a:cubicBezTo>
                    <a:cubicBezTo>
                      <a:pt x="128" y="102"/>
                      <a:pt x="131" y="100"/>
                      <a:pt x="134" y="95"/>
                    </a:cubicBezTo>
                    <a:cubicBezTo>
                      <a:pt x="135" y="92"/>
                      <a:pt x="136" y="89"/>
                      <a:pt x="135" y="86"/>
                    </a:cubicBezTo>
                    <a:cubicBezTo>
                      <a:pt x="138" y="84"/>
                      <a:pt x="140" y="81"/>
                      <a:pt x="141" y="78"/>
                    </a:cubicBezTo>
                    <a:cubicBezTo>
                      <a:pt x="142" y="78"/>
                      <a:pt x="142" y="78"/>
                      <a:pt x="142" y="78"/>
                    </a:cubicBezTo>
                    <a:cubicBezTo>
                      <a:pt x="142" y="77"/>
                      <a:pt x="142" y="77"/>
                      <a:pt x="142" y="76"/>
                    </a:cubicBezTo>
                    <a:cubicBezTo>
                      <a:pt x="144" y="71"/>
                      <a:pt x="143" y="64"/>
                      <a:pt x="136" y="59"/>
                    </a:cubicBezTo>
                    <a:close/>
                    <a:moveTo>
                      <a:pt x="28" y="101"/>
                    </a:moveTo>
                    <a:cubicBezTo>
                      <a:pt x="28" y="103"/>
                      <a:pt x="25" y="104"/>
                      <a:pt x="23" y="103"/>
                    </a:cubicBezTo>
                    <a:cubicBezTo>
                      <a:pt x="12" y="99"/>
                      <a:pt x="12" y="99"/>
                      <a:pt x="12" y="99"/>
                    </a:cubicBezTo>
                    <a:cubicBezTo>
                      <a:pt x="10" y="98"/>
                      <a:pt x="9" y="96"/>
                      <a:pt x="10" y="9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1" y="32"/>
                      <a:pt x="33" y="30"/>
                      <a:pt x="35" y="31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9" y="36"/>
                      <a:pt x="50" y="38"/>
                      <a:pt x="49" y="40"/>
                    </a:cubicBezTo>
                    <a:lnTo>
                      <a:pt x="28" y="101"/>
                    </a:lnTo>
                    <a:close/>
                    <a:moveTo>
                      <a:pt x="134" y="76"/>
                    </a:moveTo>
                    <a:cubicBezTo>
                      <a:pt x="133" y="77"/>
                      <a:pt x="131" y="81"/>
                      <a:pt x="125" y="79"/>
                    </a:cubicBezTo>
                    <a:cubicBezTo>
                      <a:pt x="117" y="76"/>
                      <a:pt x="117" y="76"/>
                      <a:pt x="117" y="76"/>
                    </a:cubicBezTo>
                    <a:cubicBezTo>
                      <a:pt x="116" y="76"/>
                      <a:pt x="115" y="76"/>
                      <a:pt x="114" y="77"/>
                    </a:cubicBezTo>
                    <a:cubicBezTo>
                      <a:pt x="114" y="78"/>
                      <a:pt x="115" y="79"/>
                      <a:pt x="116" y="80"/>
                    </a:cubicBezTo>
                    <a:cubicBezTo>
                      <a:pt x="123" y="82"/>
                      <a:pt x="123" y="82"/>
                      <a:pt x="123" y="82"/>
                    </a:cubicBezTo>
                    <a:cubicBezTo>
                      <a:pt x="129" y="84"/>
                      <a:pt x="128" y="89"/>
                      <a:pt x="127" y="91"/>
                    </a:cubicBezTo>
                    <a:cubicBezTo>
                      <a:pt x="125" y="94"/>
                      <a:pt x="122" y="99"/>
                      <a:pt x="116" y="97"/>
                    </a:cubicBezTo>
                    <a:cubicBezTo>
                      <a:pt x="107" y="94"/>
                      <a:pt x="107" y="94"/>
                      <a:pt x="107" y="94"/>
                    </a:cubicBezTo>
                    <a:cubicBezTo>
                      <a:pt x="106" y="93"/>
                      <a:pt x="105" y="94"/>
                      <a:pt x="104" y="95"/>
                    </a:cubicBezTo>
                    <a:cubicBezTo>
                      <a:pt x="104" y="96"/>
                      <a:pt x="104" y="97"/>
                      <a:pt x="105" y="97"/>
                    </a:cubicBezTo>
                    <a:cubicBezTo>
                      <a:pt x="113" y="100"/>
                      <a:pt x="113" y="100"/>
                      <a:pt x="113" y="100"/>
                    </a:cubicBezTo>
                    <a:cubicBezTo>
                      <a:pt x="119" y="102"/>
                      <a:pt x="117" y="107"/>
                      <a:pt x="115" y="109"/>
                    </a:cubicBezTo>
                    <a:cubicBezTo>
                      <a:pt x="113" y="113"/>
                      <a:pt x="111" y="116"/>
                      <a:pt x="103" y="113"/>
                    </a:cubicBezTo>
                    <a:cubicBezTo>
                      <a:pt x="97" y="111"/>
                      <a:pt x="97" y="111"/>
                      <a:pt x="97" y="111"/>
                    </a:cubicBezTo>
                    <a:cubicBezTo>
                      <a:pt x="95" y="111"/>
                      <a:pt x="94" y="111"/>
                      <a:pt x="94" y="112"/>
                    </a:cubicBezTo>
                    <a:cubicBezTo>
                      <a:pt x="94" y="113"/>
                      <a:pt x="94" y="115"/>
                      <a:pt x="95" y="115"/>
                    </a:cubicBezTo>
                    <a:cubicBezTo>
                      <a:pt x="101" y="117"/>
                      <a:pt x="101" y="117"/>
                      <a:pt x="101" y="117"/>
                    </a:cubicBezTo>
                    <a:cubicBezTo>
                      <a:pt x="105" y="118"/>
                      <a:pt x="104" y="122"/>
                      <a:pt x="103" y="124"/>
                    </a:cubicBezTo>
                    <a:cubicBezTo>
                      <a:pt x="102" y="125"/>
                      <a:pt x="101" y="126"/>
                      <a:pt x="101" y="126"/>
                    </a:cubicBezTo>
                    <a:cubicBezTo>
                      <a:pt x="99" y="128"/>
                      <a:pt x="97" y="128"/>
                      <a:pt x="93" y="127"/>
                    </a:cubicBezTo>
                    <a:cubicBezTo>
                      <a:pt x="73" y="120"/>
                      <a:pt x="73" y="120"/>
                      <a:pt x="73" y="120"/>
                    </a:cubicBezTo>
                    <a:cubicBezTo>
                      <a:pt x="62" y="116"/>
                      <a:pt x="53" y="110"/>
                      <a:pt x="53" y="110"/>
                    </a:cubicBezTo>
                    <a:cubicBezTo>
                      <a:pt x="38" y="101"/>
                      <a:pt x="37" y="101"/>
                      <a:pt x="36" y="100"/>
                    </a:cubicBezTo>
                    <a:cubicBezTo>
                      <a:pt x="36" y="100"/>
                      <a:pt x="33" y="98"/>
                      <a:pt x="34" y="96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3" y="42"/>
                      <a:pt x="54" y="41"/>
                      <a:pt x="57" y="41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77" y="39"/>
                      <a:pt x="88" y="25"/>
                      <a:pt x="92" y="13"/>
                    </a:cubicBezTo>
                    <a:cubicBezTo>
                      <a:pt x="93" y="11"/>
                      <a:pt x="95" y="9"/>
                      <a:pt x="97" y="10"/>
                    </a:cubicBezTo>
                    <a:cubicBezTo>
                      <a:pt x="101" y="12"/>
                      <a:pt x="106" y="22"/>
                      <a:pt x="102" y="32"/>
                    </a:cubicBezTo>
                    <a:cubicBezTo>
                      <a:pt x="99" y="41"/>
                      <a:pt x="98" y="42"/>
                      <a:pt x="92" y="51"/>
                    </a:cubicBezTo>
                    <a:cubicBezTo>
                      <a:pt x="130" y="63"/>
                      <a:pt x="129" y="64"/>
                      <a:pt x="132" y="66"/>
                    </a:cubicBezTo>
                    <a:cubicBezTo>
                      <a:pt x="136" y="68"/>
                      <a:pt x="135" y="72"/>
                      <a:pt x="135" y="73"/>
                    </a:cubicBezTo>
                    <a:cubicBezTo>
                      <a:pt x="134" y="74"/>
                      <a:pt x="134" y="74"/>
                      <a:pt x="134" y="76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46" name="Freeform 70">
                <a:extLst>
                  <a:ext uri="{FF2B5EF4-FFF2-40B4-BE49-F238E27FC236}">
                    <a16:creationId xmlns:a16="http://schemas.microsoft.com/office/drawing/2014/main" id="{7E1B33F4-076B-FB5A-93F8-3EA0E5AEC8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24908" y="2324113"/>
                <a:ext cx="61822" cy="56941"/>
              </a:xfrm>
              <a:custGeom>
                <a:avLst/>
                <a:gdLst>
                  <a:gd name="T0" fmla="*/ 9 w 14"/>
                  <a:gd name="T1" fmla="*/ 1 h 13"/>
                  <a:gd name="T2" fmla="*/ 1 w 14"/>
                  <a:gd name="T3" fmla="*/ 5 h 13"/>
                  <a:gd name="T4" fmla="*/ 5 w 14"/>
                  <a:gd name="T5" fmla="*/ 12 h 13"/>
                  <a:gd name="T6" fmla="*/ 13 w 14"/>
                  <a:gd name="T7" fmla="*/ 9 h 13"/>
                  <a:gd name="T8" fmla="*/ 9 w 14"/>
                  <a:gd name="T9" fmla="*/ 1 h 13"/>
                  <a:gd name="T10" fmla="*/ 6 w 14"/>
                  <a:gd name="T11" fmla="*/ 8 h 13"/>
                  <a:gd name="T12" fmla="*/ 5 w 14"/>
                  <a:gd name="T13" fmla="*/ 6 h 13"/>
                  <a:gd name="T14" fmla="*/ 8 w 14"/>
                  <a:gd name="T15" fmla="*/ 5 h 13"/>
                  <a:gd name="T16" fmla="*/ 9 w 14"/>
                  <a:gd name="T17" fmla="*/ 7 h 13"/>
                  <a:gd name="T18" fmla="*/ 6 w 14"/>
                  <a:gd name="T19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3">
                    <a:moveTo>
                      <a:pt x="9" y="1"/>
                    </a:moveTo>
                    <a:cubicBezTo>
                      <a:pt x="6" y="0"/>
                      <a:pt x="2" y="2"/>
                      <a:pt x="1" y="5"/>
                    </a:cubicBezTo>
                    <a:cubicBezTo>
                      <a:pt x="0" y="8"/>
                      <a:pt x="2" y="11"/>
                      <a:pt x="5" y="12"/>
                    </a:cubicBezTo>
                    <a:cubicBezTo>
                      <a:pt x="8" y="13"/>
                      <a:pt x="12" y="12"/>
                      <a:pt x="13" y="9"/>
                    </a:cubicBezTo>
                    <a:cubicBezTo>
                      <a:pt x="14" y="5"/>
                      <a:pt x="12" y="2"/>
                      <a:pt x="9" y="1"/>
                    </a:cubicBezTo>
                    <a:close/>
                    <a:moveTo>
                      <a:pt x="6" y="8"/>
                    </a:moveTo>
                    <a:cubicBezTo>
                      <a:pt x="5" y="8"/>
                      <a:pt x="5" y="7"/>
                      <a:pt x="5" y="6"/>
                    </a:cubicBezTo>
                    <a:cubicBezTo>
                      <a:pt x="5" y="5"/>
                      <a:pt x="7" y="4"/>
                      <a:pt x="8" y="5"/>
                    </a:cubicBezTo>
                    <a:cubicBezTo>
                      <a:pt x="9" y="5"/>
                      <a:pt x="9" y="6"/>
                      <a:pt x="9" y="7"/>
                    </a:cubicBezTo>
                    <a:cubicBezTo>
                      <a:pt x="9" y="8"/>
                      <a:pt x="7" y="9"/>
                      <a:pt x="6" y="8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47" name="Freeform 71">
                <a:extLst>
                  <a:ext uri="{FF2B5EF4-FFF2-40B4-BE49-F238E27FC236}">
                    <a16:creationId xmlns:a16="http://schemas.microsoft.com/office/drawing/2014/main" id="{9843578C-0717-71F5-92D3-8CDFAD84A9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51591" y="2581161"/>
                <a:ext cx="826456" cy="725590"/>
              </a:xfrm>
              <a:custGeom>
                <a:avLst/>
                <a:gdLst>
                  <a:gd name="T0" fmla="*/ 190 w 190"/>
                  <a:gd name="T1" fmla="*/ 90 h 167"/>
                  <a:gd name="T2" fmla="*/ 179 w 190"/>
                  <a:gd name="T3" fmla="*/ 71 h 167"/>
                  <a:gd name="T4" fmla="*/ 187 w 190"/>
                  <a:gd name="T5" fmla="*/ 59 h 167"/>
                  <a:gd name="T6" fmla="*/ 175 w 190"/>
                  <a:gd name="T7" fmla="*/ 47 h 167"/>
                  <a:gd name="T8" fmla="*/ 171 w 190"/>
                  <a:gd name="T9" fmla="*/ 47 h 167"/>
                  <a:gd name="T10" fmla="*/ 173 w 190"/>
                  <a:gd name="T11" fmla="*/ 38 h 167"/>
                  <a:gd name="T12" fmla="*/ 153 w 190"/>
                  <a:gd name="T13" fmla="*/ 18 h 167"/>
                  <a:gd name="T14" fmla="*/ 146 w 190"/>
                  <a:gd name="T15" fmla="*/ 19 h 167"/>
                  <a:gd name="T16" fmla="*/ 128 w 190"/>
                  <a:gd name="T17" fmla="*/ 9 h 167"/>
                  <a:gd name="T18" fmla="*/ 114 w 190"/>
                  <a:gd name="T19" fmla="*/ 15 h 167"/>
                  <a:gd name="T20" fmla="*/ 93 w 190"/>
                  <a:gd name="T21" fmla="*/ 0 h 167"/>
                  <a:gd name="T22" fmla="*/ 74 w 190"/>
                  <a:gd name="T23" fmla="*/ 11 h 167"/>
                  <a:gd name="T24" fmla="*/ 65 w 190"/>
                  <a:gd name="T25" fmla="*/ 9 h 167"/>
                  <a:gd name="T26" fmla="*/ 41 w 190"/>
                  <a:gd name="T27" fmla="*/ 31 h 167"/>
                  <a:gd name="T28" fmla="*/ 38 w 190"/>
                  <a:gd name="T29" fmla="*/ 31 h 167"/>
                  <a:gd name="T30" fmla="*/ 20 w 190"/>
                  <a:gd name="T31" fmla="*/ 49 h 167"/>
                  <a:gd name="T32" fmla="*/ 20 w 190"/>
                  <a:gd name="T33" fmla="*/ 51 h 167"/>
                  <a:gd name="T34" fmla="*/ 11 w 190"/>
                  <a:gd name="T35" fmla="*/ 60 h 167"/>
                  <a:gd name="T36" fmla="*/ 12 w 190"/>
                  <a:gd name="T37" fmla="*/ 63 h 167"/>
                  <a:gd name="T38" fmla="*/ 0 w 190"/>
                  <a:gd name="T39" fmla="*/ 79 h 167"/>
                  <a:gd name="T40" fmla="*/ 11 w 190"/>
                  <a:gd name="T41" fmla="*/ 95 h 167"/>
                  <a:gd name="T42" fmla="*/ 9 w 190"/>
                  <a:gd name="T43" fmla="*/ 101 h 167"/>
                  <a:gd name="T44" fmla="*/ 11 w 190"/>
                  <a:gd name="T45" fmla="*/ 107 h 167"/>
                  <a:gd name="T46" fmla="*/ 8 w 190"/>
                  <a:gd name="T47" fmla="*/ 118 h 167"/>
                  <a:gd name="T48" fmla="*/ 24 w 190"/>
                  <a:gd name="T49" fmla="*/ 136 h 167"/>
                  <a:gd name="T50" fmla="*/ 23 w 190"/>
                  <a:gd name="T51" fmla="*/ 138 h 167"/>
                  <a:gd name="T52" fmla="*/ 40 w 190"/>
                  <a:gd name="T53" fmla="*/ 155 h 167"/>
                  <a:gd name="T54" fmla="*/ 51 w 190"/>
                  <a:gd name="T55" fmla="*/ 151 h 167"/>
                  <a:gd name="T56" fmla="*/ 63 w 190"/>
                  <a:gd name="T57" fmla="*/ 156 h 167"/>
                  <a:gd name="T58" fmla="*/ 66 w 190"/>
                  <a:gd name="T59" fmla="*/ 156 h 167"/>
                  <a:gd name="T60" fmla="*/ 79 w 190"/>
                  <a:gd name="T61" fmla="*/ 167 h 167"/>
                  <a:gd name="T62" fmla="*/ 92 w 190"/>
                  <a:gd name="T63" fmla="*/ 157 h 167"/>
                  <a:gd name="T64" fmla="*/ 100 w 190"/>
                  <a:gd name="T65" fmla="*/ 159 h 167"/>
                  <a:gd name="T66" fmla="*/ 111 w 190"/>
                  <a:gd name="T67" fmla="*/ 155 h 167"/>
                  <a:gd name="T68" fmla="*/ 127 w 190"/>
                  <a:gd name="T69" fmla="*/ 165 h 167"/>
                  <a:gd name="T70" fmla="*/ 143 w 190"/>
                  <a:gd name="T71" fmla="*/ 149 h 167"/>
                  <a:gd name="T72" fmla="*/ 143 w 190"/>
                  <a:gd name="T73" fmla="*/ 149 h 167"/>
                  <a:gd name="T74" fmla="*/ 152 w 190"/>
                  <a:gd name="T75" fmla="*/ 139 h 167"/>
                  <a:gd name="T76" fmla="*/ 160 w 190"/>
                  <a:gd name="T77" fmla="*/ 141 h 167"/>
                  <a:gd name="T78" fmla="*/ 182 w 190"/>
                  <a:gd name="T79" fmla="*/ 118 h 167"/>
                  <a:gd name="T80" fmla="*/ 180 w 190"/>
                  <a:gd name="T81" fmla="*/ 108 h 167"/>
                  <a:gd name="T82" fmla="*/ 190 w 190"/>
                  <a:gd name="T83" fmla="*/ 9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90" h="167">
                    <a:moveTo>
                      <a:pt x="190" y="90"/>
                    </a:moveTo>
                    <a:cubicBezTo>
                      <a:pt x="190" y="82"/>
                      <a:pt x="186" y="74"/>
                      <a:pt x="179" y="71"/>
                    </a:cubicBezTo>
                    <a:cubicBezTo>
                      <a:pt x="184" y="69"/>
                      <a:pt x="187" y="64"/>
                      <a:pt x="187" y="59"/>
                    </a:cubicBezTo>
                    <a:cubicBezTo>
                      <a:pt x="187" y="52"/>
                      <a:pt x="182" y="47"/>
                      <a:pt x="175" y="47"/>
                    </a:cubicBezTo>
                    <a:cubicBezTo>
                      <a:pt x="174" y="47"/>
                      <a:pt x="172" y="47"/>
                      <a:pt x="171" y="47"/>
                    </a:cubicBezTo>
                    <a:cubicBezTo>
                      <a:pt x="173" y="45"/>
                      <a:pt x="173" y="42"/>
                      <a:pt x="173" y="38"/>
                    </a:cubicBezTo>
                    <a:cubicBezTo>
                      <a:pt x="173" y="27"/>
                      <a:pt x="164" y="18"/>
                      <a:pt x="153" y="18"/>
                    </a:cubicBezTo>
                    <a:cubicBezTo>
                      <a:pt x="150" y="18"/>
                      <a:pt x="148" y="19"/>
                      <a:pt x="146" y="19"/>
                    </a:cubicBezTo>
                    <a:cubicBezTo>
                      <a:pt x="142" y="13"/>
                      <a:pt x="135" y="9"/>
                      <a:pt x="128" y="9"/>
                    </a:cubicBezTo>
                    <a:cubicBezTo>
                      <a:pt x="123" y="9"/>
                      <a:pt x="118" y="11"/>
                      <a:pt x="114" y="15"/>
                    </a:cubicBezTo>
                    <a:cubicBezTo>
                      <a:pt x="111" y="6"/>
                      <a:pt x="103" y="0"/>
                      <a:pt x="93" y="0"/>
                    </a:cubicBezTo>
                    <a:cubicBezTo>
                      <a:pt x="85" y="0"/>
                      <a:pt x="78" y="4"/>
                      <a:pt x="74" y="11"/>
                    </a:cubicBezTo>
                    <a:cubicBezTo>
                      <a:pt x="71" y="10"/>
                      <a:pt x="68" y="9"/>
                      <a:pt x="65" y="9"/>
                    </a:cubicBezTo>
                    <a:cubicBezTo>
                      <a:pt x="53" y="9"/>
                      <a:pt x="42" y="19"/>
                      <a:pt x="41" y="31"/>
                    </a:cubicBezTo>
                    <a:cubicBezTo>
                      <a:pt x="40" y="31"/>
                      <a:pt x="39" y="31"/>
                      <a:pt x="38" y="31"/>
                    </a:cubicBezTo>
                    <a:cubicBezTo>
                      <a:pt x="28" y="31"/>
                      <a:pt x="20" y="39"/>
                      <a:pt x="20" y="49"/>
                    </a:cubicBezTo>
                    <a:cubicBezTo>
                      <a:pt x="20" y="49"/>
                      <a:pt x="20" y="50"/>
                      <a:pt x="20" y="51"/>
                    </a:cubicBezTo>
                    <a:cubicBezTo>
                      <a:pt x="15" y="51"/>
                      <a:pt x="11" y="56"/>
                      <a:pt x="11" y="60"/>
                    </a:cubicBezTo>
                    <a:cubicBezTo>
                      <a:pt x="11" y="61"/>
                      <a:pt x="12" y="62"/>
                      <a:pt x="12" y="63"/>
                    </a:cubicBezTo>
                    <a:cubicBezTo>
                      <a:pt x="5" y="65"/>
                      <a:pt x="0" y="72"/>
                      <a:pt x="0" y="79"/>
                    </a:cubicBezTo>
                    <a:cubicBezTo>
                      <a:pt x="0" y="86"/>
                      <a:pt x="5" y="92"/>
                      <a:pt x="11" y="95"/>
                    </a:cubicBezTo>
                    <a:cubicBezTo>
                      <a:pt x="10" y="97"/>
                      <a:pt x="9" y="99"/>
                      <a:pt x="9" y="101"/>
                    </a:cubicBezTo>
                    <a:cubicBezTo>
                      <a:pt x="9" y="103"/>
                      <a:pt x="10" y="105"/>
                      <a:pt x="11" y="107"/>
                    </a:cubicBezTo>
                    <a:cubicBezTo>
                      <a:pt x="9" y="110"/>
                      <a:pt x="8" y="114"/>
                      <a:pt x="8" y="118"/>
                    </a:cubicBezTo>
                    <a:cubicBezTo>
                      <a:pt x="8" y="127"/>
                      <a:pt x="15" y="135"/>
                      <a:pt x="24" y="136"/>
                    </a:cubicBezTo>
                    <a:cubicBezTo>
                      <a:pt x="24" y="137"/>
                      <a:pt x="23" y="137"/>
                      <a:pt x="23" y="138"/>
                    </a:cubicBezTo>
                    <a:cubicBezTo>
                      <a:pt x="23" y="147"/>
                      <a:pt x="31" y="155"/>
                      <a:pt x="40" y="155"/>
                    </a:cubicBezTo>
                    <a:cubicBezTo>
                      <a:pt x="44" y="155"/>
                      <a:pt x="48" y="153"/>
                      <a:pt x="51" y="151"/>
                    </a:cubicBezTo>
                    <a:cubicBezTo>
                      <a:pt x="54" y="154"/>
                      <a:pt x="58" y="156"/>
                      <a:pt x="63" y="156"/>
                    </a:cubicBezTo>
                    <a:cubicBezTo>
                      <a:pt x="64" y="156"/>
                      <a:pt x="65" y="156"/>
                      <a:pt x="66" y="156"/>
                    </a:cubicBezTo>
                    <a:cubicBezTo>
                      <a:pt x="67" y="162"/>
                      <a:pt x="73" y="167"/>
                      <a:pt x="79" y="167"/>
                    </a:cubicBezTo>
                    <a:cubicBezTo>
                      <a:pt x="85" y="167"/>
                      <a:pt x="90" y="163"/>
                      <a:pt x="92" y="157"/>
                    </a:cubicBezTo>
                    <a:cubicBezTo>
                      <a:pt x="95" y="158"/>
                      <a:pt x="97" y="159"/>
                      <a:pt x="100" y="159"/>
                    </a:cubicBezTo>
                    <a:cubicBezTo>
                      <a:pt x="104" y="159"/>
                      <a:pt x="108" y="158"/>
                      <a:pt x="111" y="155"/>
                    </a:cubicBezTo>
                    <a:cubicBezTo>
                      <a:pt x="114" y="161"/>
                      <a:pt x="120" y="165"/>
                      <a:pt x="127" y="165"/>
                    </a:cubicBezTo>
                    <a:cubicBezTo>
                      <a:pt x="136" y="165"/>
                      <a:pt x="143" y="158"/>
                      <a:pt x="143" y="149"/>
                    </a:cubicBezTo>
                    <a:cubicBezTo>
                      <a:pt x="143" y="149"/>
                      <a:pt x="143" y="149"/>
                      <a:pt x="143" y="149"/>
                    </a:cubicBezTo>
                    <a:cubicBezTo>
                      <a:pt x="147" y="147"/>
                      <a:pt x="150" y="143"/>
                      <a:pt x="152" y="139"/>
                    </a:cubicBezTo>
                    <a:cubicBezTo>
                      <a:pt x="154" y="140"/>
                      <a:pt x="157" y="141"/>
                      <a:pt x="160" y="141"/>
                    </a:cubicBezTo>
                    <a:cubicBezTo>
                      <a:pt x="172" y="141"/>
                      <a:pt x="182" y="131"/>
                      <a:pt x="182" y="118"/>
                    </a:cubicBezTo>
                    <a:cubicBezTo>
                      <a:pt x="182" y="115"/>
                      <a:pt x="181" y="111"/>
                      <a:pt x="180" y="108"/>
                    </a:cubicBezTo>
                    <a:cubicBezTo>
                      <a:pt x="186" y="104"/>
                      <a:pt x="190" y="98"/>
                      <a:pt x="190" y="9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48" name="Freeform 72">
                <a:extLst>
                  <a:ext uri="{FF2B5EF4-FFF2-40B4-BE49-F238E27FC236}">
                    <a16:creationId xmlns:a16="http://schemas.microsoft.com/office/drawing/2014/main" id="{69B87B1F-3244-4C4A-E5B5-CC1A1A51A3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4864" y="3329527"/>
                <a:ext cx="178957" cy="174077"/>
              </a:xfrm>
              <a:custGeom>
                <a:avLst/>
                <a:gdLst>
                  <a:gd name="T0" fmla="*/ 41 w 41"/>
                  <a:gd name="T1" fmla="*/ 17 h 40"/>
                  <a:gd name="T2" fmla="*/ 25 w 41"/>
                  <a:gd name="T3" fmla="*/ 0 h 40"/>
                  <a:gd name="T4" fmla="*/ 9 w 41"/>
                  <a:gd name="T5" fmla="*/ 17 h 40"/>
                  <a:gd name="T6" fmla="*/ 9 w 41"/>
                  <a:gd name="T7" fmla="*/ 17 h 40"/>
                  <a:gd name="T8" fmla="*/ 0 w 41"/>
                  <a:gd name="T9" fmla="*/ 28 h 40"/>
                  <a:gd name="T10" fmla="*/ 11 w 41"/>
                  <a:gd name="T11" fmla="*/ 40 h 40"/>
                  <a:gd name="T12" fmla="*/ 18 w 41"/>
                  <a:gd name="T13" fmla="*/ 37 h 40"/>
                  <a:gd name="T14" fmla="*/ 24 w 41"/>
                  <a:gd name="T15" fmla="*/ 39 h 40"/>
                  <a:gd name="T16" fmla="*/ 34 w 41"/>
                  <a:gd name="T17" fmla="*/ 30 h 40"/>
                  <a:gd name="T18" fmla="*/ 41 w 41"/>
                  <a:gd name="T19" fmla="*/ 1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" h="40">
                    <a:moveTo>
                      <a:pt x="41" y="17"/>
                    </a:moveTo>
                    <a:cubicBezTo>
                      <a:pt x="41" y="8"/>
                      <a:pt x="34" y="0"/>
                      <a:pt x="25" y="0"/>
                    </a:cubicBezTo>
                    <a:cubicBezTo>
                      <a:pt x="16" y="0"/>
                      <a:pt x="9" y="8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18"/>
                      <a:pt x="0" y="23"/>
                      <a:pt x="0" y="28"/>
                    </a:cubicBezTo>
                    <a:cubicBezTo>
                      <a:pt x="0" y="34"/>
                      <a:pt x="5" y="40"/>
                      <a:pt x="11" y="40"/>
                    </a:cubicBezTo>
                    <a:cubicBezTo>
                      <a:pt x="14" y="40"/>
                      <a:pt x="16" y="39"/>
                      <a:pt x="18" y="37"/>
                    </a:cubicBezTo>
                    <a:cubicBezTo>
                      <a:pt x="20" y="38"/>
                      <a:pt x="22" y="39"/>
                      <a:pt x="24" y="39"/>
                    </a:cubicBezTo>
                    <a:cubicBezTo>
                      <a:pt x="29" y="39"/>
                      <a:pt x="33" y="35"/>
                      <a:pt x="34" y="30"/>
                    </a:cubicBezTo>
                    <a:cubicBezTo>
                      <a:pt x="38" y="28"/>
                      <a:pt x="41" y="22"/>
                      <a:pt x="41" y="1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49" name="Oval 74">
                <a:extLst>
                  <a:ext uri="{FF2B5EF4-FFF2-40B4-BE49-F238E27FC236}">
                    <a16:creationId xmlns:a16="http://schemas.microsoft.com/office/drawing/2014/main" id="{04E3CF0F-20A7-EB27-3CB9-75A0098F05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8877" y="3028554"/>
                <a:ext cx="122017" cy="118763"/>
              </a:xfrm>
              <a:prstGeom prst="ellipse">
                <a:avLst/>
              </a:pr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50" name="Freeform 75">
                <a:extLst>
                  <a:ext uri="{FF2B5EF4-FFF2-40B4-BE49-F238E27FC236}">
                    <a16:creationId xmlns:a16="http://schemas.microsoft.com/office/drawing/2014/main" id="{F73956A3-32B1-1209-57C4-F03DA6E5F4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8877" y="2890269"/>
                <a:ext cx="261929" cy="257047"/>
              </a:xfrm>
              <a:custGeom>
                <a:avLst/>
                <a:gdLst>
                  <a:gd name="T0" fmla="*/ 46 w 60"/>
                  <a:gd name="T1" fmla="*/ 52 h 59"/>
                  <a:gd name="T2" fmla="*/ 53 w 60"/>
                  <a:gd name="T3" fmla="*/ 59 h 59"/>
                  <a:gd name="T4" fmla="*/ 60 w 60"/>
                  <a:gd name="T5" fmla="*/ 52 h 59"/>
                  <a:gd name="T6" fmla="*/ 7 w 60"/>
                  <a:gd name="T7" fmla="*/ 0 h 59"/>
                  <a:gd name="T8" fmla="*/ 0 w 60"/>
                  <a:gd name="T9" fmla="*/ 6 h 59"/>
                  <a:gd name="T10" fmla="*/ 7 w 60"/>
                  <a:gd name="T11" fmla="*/ 13 h 59"/>
                  <a:gd name="T12" fmla="*/ 46 w 60"/>
                  <a:gd name="T13" fmla="*/ 5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59">
                    <a:moveTo>
                      <a:pt x="46" y="52"/>
                    </a:moveTo>
                    <a:cubicBezTo>
                      <a:pt x="46" y="56"/>
                      <a:pt x="49" y="59"/>
                      <a:pt x="53" y="59"/>
                    </a:cubicBezTo>
                    <a:cubicBezTo>
                      <a:pt x="56" y="59"/>
                      <a:pt x="60" y="56"/>
                      <a:pt x="60" y="52"/>
                    </a:cubicBezTo>
                    <a:cubicBezTo>
                      <a:pt x="60" y="23"/>
                      <a:pt x="36" y="0"/>
                      <a:pt x="7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3"/>
                      <a:pt x="7" y="13"/>
                    </a:cubicBezTo>
                    <a:cubicBezTo>
                      <a:pt x="29" y="13"/>
                      <a:pt x="46" y="31"/>
                      <a:pt x="46" y="52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51" name="Freeform 76">
                <a:extLst>
                  <a:ext uri="{FF2B5EF4-FFF2-40B4-BE49-F238E27FC236}">
                    <a16:creationId xmlns:a16="http://schemas.microsoft.com/office/drawing/2014/main" id="{A72FB96E-A8A9-3960-368A-241EBF37A4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8877" y="2776387"/>
                <a:ext cx="369303" cy="370929"/>
              </a:xfrm>
              <a:custGeom>
                <a:avLst/>
                <a:gdLst>
                  <a:gd name="T0" fmla="*/ 78 w 85"/>
                  <a:gd name="T1" fmla="*/ 85 h 85"/>
                  <a:gd name="T2" fmla="*/ 85 w 85"/>
                  <a:gd name="T3" fmla="*/ 78 h 85"/>
                  <a:gd name="T4" fmla="*/ 7 w 85"/>
                  <a:gd name="T5" fmla="*/ 0 h 85"/>
                  <a:gd name="T6" fmla="*/ 0 w 85"/>
                  <a:gd name="T7" fmla="*/ 7 h 85"/>
                  <a:gd name="T8" fmla="*/ 7 w 85"/>
                  <a:gd name="T9" fmla="*/ 14 h 85"/>
                  <a:gd name="T10" fmla="*/ 71 w 85"/>
                  <a:gd name="T11" fmla="*/ 78 h 85"/>
                  <a:gd name="T12" fmla="*/ 78 w 85"/>
                  <a:gd name="T13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" h="85">
                    <a:moveTo>
                      <a:pt x="78" y="85"/>
                    </a:moveTo>
                    <a:cubicBezTo>
                      <a:pt x="82" y="85"/>
                      <a:pt x="85" y="82"/>
                      <a:pt x="85" y="78"/>
                    </a:cubicBezTo>
                    <a:cubicBezTo>
                      <a:pt x="85" y="35"/>
                      <a:pt x="50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42" y="14"/>
                      <a:pt x="71" y="43"/>
                      <a:pt x="71" y="78"/>
                    </a:cubicBezTo>
                    <a:cubicBezTo>
                      <a:pt x="71" y="82"/>
                      <a:pt x="74" y="85"/>
                      <a:pt x="78" y="85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52" name="Freeform 77">
                <a:extLst>
                  <a:ext uri="{FF2B5EF4-FFF2-40B4-BE49-F238E27FC236}">
                    <a16:creationId xmlns:a16="http://schemas.microsoft.com/office/drawing/2014/main" id="{964281AC-DB94-8860-4AA2-F6646021DCF2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725135" y="2377801"/>
                <a:ext cx="953353" cy="925697"/>
              </a:xfrm>
              <a:custGeom>
                <a:avLst/>
                <a:gdLst>
                  <a:gd name="T0" fmla="*/ 212 w 219"/>
                  <a:gd name="T1" fmla="*/ 60 h 213"/>
                  <a:gd name="T2" fmla="*/ 57 w 219"/>
                  <a:gd name="T3" fmla="*/ 2 h 213"/>
                  <a:gd name="T4" fmla="*/ 45 w 219"/>
                  <a:gd name="T5" fmla="*/ 7 h 213"/>
                  <a:gd name="T6" fmla="*/ 2 w 219"/>
                  <a:gd name="T7" fmla="*/ 123 h 213"/>
                  <a:gd name="T8" fmla="*/ 7 w 219"/>
                  <a:gd name="T9" fmla="*/ 135 h 213"/>
                  <a:gd name="T10" fmla="*/ 112 w 219"/>
                  <a:gd name="T11" fmla="*/ 174 h 213"/>
                  <a:gd name="T12" fmla="*/ 94 w 219"/>
                  <a:gd name="T13" fmla="*/ 211 h 213"/>
                  <a:gd name="T14" fmla="*/ 143 w 219"/>
                  <a:gd name="T15" fmla="*/ 186 h 213"/>
                  <a:gd name="T16" fmla="*/ 162 w 219"/>
                  <a:gd name="T17" fmla="*/ 193 h 213"/>
                  <a:gd name="T18" fmla="*/ 174 w 219"/>
                  <a:gd name="T19" fmla="*/ 188 h 213"/>
                  <a:gd name="T20" fmla="*/ 218 w 219"/>
                  <a:gd name="T21" fmla="*/ 72 h 213"/>
                  <a:gd name="T22" fmla="*/ 212 w 219"/>
                  <a:gd name="T23" fmla="*/ 6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213">
                    <a:moveTo>
                      <a:pt x="212" y="60"/>
                    </a:moveTo>
                    <a:cubicBezTo>
                      <a:pt x="57" y="2"/>
                      <a:pt x="57" y="2"/>
                      <a:pt x="57" y="2"/>
                    </a:cubicBezTo>
                    <a:cubicBezTo>
                      <a:pt x="52" y="0"/>
                      <a:pt x="47" y="2"/>
                      <a:pt x="45" y="7"/>
                    </a:cubicBezTo>
                    <a:cubicBezTo>
                      <a:pt x="2" y="123"/>
                      <a:pt x="2" y="123"/>
                      <a:pt x="2" y="123"/>
                    </a:cubicBezTo>
                    <a:cubicBezTo>
                      <a:pt x="0" y="128"/>
                      <a:pt x="2" y="133"/>
                      <a:pt x="7" y="135"/>
                    </a:cubicBezTo>
                    <a:cubicBezTo>
                      <a:pt x="112" y="174"/>
                      <a:pt x="112" y="174"/>
                      <a:pt x="112" y="174"/>
                    </a:cubicBezTo>
                    <a:cubicBezTo>
                      <a:pt x="112" y="193"/>
                      <a:pt x="94" y="211"/>
                      <a:pt x="94" y="211"/>
                    </a:cubicBezTo>
                    <a:cubicBezTo>
                      <a:pt x="123" y="213"/>
                      <a:pt x="137" y="196"/>
                      <a:pt x="143" y="186"/>
                    </a:cubicBezTo>
                    <a:cubicBezTo>
                      <a:pt x="162" y="193"/>
                      <a:pt x="162" y="193"/>
                      <a:pt x="162" y="193"/>
                    </a:cubicBezTo>
                    <a:cubicBezTo>
                      <a:pt x="167" y="195"/>
                      <a:pt x="172" y="193"/>
                      <a:pt x="174" y="188"/>
                    </a:cubicBezTo>
                    <a:cubicBezTo>
                      <a:pt x="218" y="72"/>
                      <a:pt x="218" y="72"/>
                      <a:pt x="218" y="72"/>
                    </a:cubicBezTo>
                    <a:cubicBezTo>
                      <a:pt x="219" y="67"/>
                      <a:pt x="217" y="62"/>
                      <a:pt x="212" y="6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53" name="Freeform 78">
                <a:extLst>
                  <a:ext uri="{FF2B5EF4-FFF2-40B4-BE49-F238E27FC236}">
                    <a16:creationId xmlns:a16="http://schemas.microsoft.com/office/drawing/2014/main" id="{35738D2C-B57E-2331-B172-2344E9B5F33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95198" y="2589296"/>
                <a:ext cx="418109" cy="418109"/>
              </a:xfrm>
              <a:custGeom>
                <a:avLst/>
                <a:gdLst>
                  <a:gd name="T0" fmla="*/ 60 w 96"/>
                  <a:gd name="T1" fmla="*/ 16 h 96"/>
                  <a:gd name="T2" fmla="*/ 80 w 96"/>
                  <a:gd name="T3" fmla="*/ 60 h 96"/>
                  <a:gd name="T4" fmla="*/ 36 w 96"/>
                  <a:gd name="T5" fmla="*/ 80 h 96"/>
                  <a:gd name="T6" fmla="*/ 16 w 96"/>
                  <a:gd name="T7" fmla="*/ 36 h 96"/>
                  <a:gd name="T8" fmla="*/ 60 w 96"/>
                  <a:gd name="T9" fmla="*/ 16 h 96"/>
                  <a:gd name="T10" fmla="*/ 63 w 96"/>
                  <a:gd name="T11" fmla="*/ 8 h 96"/>
                  <a:gd name="T12" fmla="*/ 8 w 96"/>
                  <a:gd name="T13" fmla="*/ 33 h 96"/>
                  <a:gd name="T14" fmla="*/ 33 w 96"/>
                  <a:gd name="T15" fmla="*/ 88 h 96"/>
                  <a:gd name="T16" fmla="*/ 87 w 96"/>
                  <a:gd name="T17" fmla="*/ 63 h 96"/>
                  <a:gd name="T18" fmla="*/ 63 w 96"/>
                  <a:gd name="T19" fmla="*/ 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6" h="96">
                    <a:moveTo>
                      <a:pt x="60" y="16"/>
                    </a:moveTo>
                    <a:cubicBezTo>
                      <a:pt x="77" y="23"/>
                      <a:pt x="86" y="42"/>
                      <a:pt x="80" y="60"/>
                    </a:cubicBezTo>
                    <a:cubicBezTo>
                      <a:pt x="73" y="77"/>
                      <a:pt x="53" y="86"/>
                      <a:pt x="36" y="80"/>
                    </a:cubicBezTo>
                    <a:cubicBezTo>
                      <a:pt x="18" y="73"/>
                      <a:pt x="10" y="54"/>
                      <a:pt x="16" y="36"/>
                    </a:cubicBezTo>
                    <a:cubicBezTo>
                      <a:pt x="23" y="19"/>
                      <a:pt x="42" y="10"/>
                      <a:pt x="60" y="16"/>
                    </a:cubicBezTo>
                    <a:moveTo>
                      <a:pt x="63" y="8"/>
                    </a:moveTo>
                    <a:cubicBezTo>
                      <a:pt x="41" y="0"/>
                      <a:pt x="16" y="11"/>
                      <a:pt x="8" y="33"/>
                    </a:cubicBezTo>
                    <a:cubicBezTo>
                      <a:pt x="0" y="55"/>
                      <a:pt x="11" y="79"/>
                      <a:pt x="33" y="88"/>
                    </a:cubicBezTo>
                    <a:cubicBezTo>
                      <a:pt x="55" y="96"/>
                      <a:pt x="79" y="85"/>
                      <a:pt x="87" y="63"/>
                    </a:cubicBezTo>
                    <a:cubicBezTo>
                      <a:pt x="96" y="41"/>
                      <a:pt x="85" y="17"/>
                      <a:pt x="63" y="8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54" name="Freeform 79">
                <a:extLst>
                  <a:ext uri="{FF2B5EF4-FFF2-40B4-BE49-F238E27FC236}">
                    <a16:creationId xmlns:a16="http://schemas.microsoft.com/office/drawing/2014/main" id="{36F92A3F-6B43-A667-BB25-204D659F78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2290" y="2655998"/>
                <a:ext cx="86225" cy="229391"/>
              </a:xfrm>
              <a:custGeom>
                <a:avLst/>
                <a:gdLst>
                  <a:gd name="T0" fmla="*/ 9 w 20"/>
                  <a:gd name="T1" fmla="*/ 52 h 53"/>
                  <a:gd name="T2" fmla="*/ 7 w 20"/>
                  <a:gd name="T3" fmla="*/ 50 h 53"/>
                  <a:gd name="T4" fmla="*/ 0 w 20"/>
                  <a:gd name="T5" fmla="*/ 35 h 53"/>
                  <a:gd name="T6" fmla="*/ 11 w 20"/>
                  <a:gd name="T7" fmla="*/ 3 h 53"/>
                  <a:gd name="T8" fmla="*/ 17 w 20"/>
                  <a:gd name="T9" fmla="*/ 1 h 53"/>
                  <a:gd name="T10" fmla="*/ 19 w 20"/>
                  <a:gd name="T11" fmla="*/ 6 h 53"/>
                  <a:gd name="T12" fmla="*/ 9 w 20"/>
                  <a:gd name="T13" fmla="*/ 34 h 53"/>
                  <a:gd name="T14" fmla="*/ 15 w 20"/>
                  <a:gd name="T15" fmla="*/ 47 h 53"/>
                  <a:gd name="T16" fmla="*/ 12 w 20"/>
                  <a:gd name="T17" fmla="*/ 52 h 53"/>
                  <a:gd name="T18" fmla="*/ 9 w 20"/>
                  <a:gd name="T19" fmla="*/ 5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53">
                    <a:moveTo>
                      <a:pt x="9" y="52"/>
                    </a:moveTo>
                    <a:cubicBezTo>
                      <a:pt x="8" y="52"/>
                      <a:pt x="7" y="51"/>
                      <a:pt x="7" y="50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2" y="1"/>
                      <a:pt x="15" y="0"/>
                      <a:pt x="17" y="1"/>
                    </a:cubicBezTo>
                    <a:cubicBezTo>
                      <a:pt x="19" y="2"/>
                      <a:pt x="20" y="4"/>
                      <a:pt x="19" y="6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15" y="47"/>
                      <a:pt x="15" y="47"/>
                      <a:pt x="15" y="47"/>
                    </a:cubicBezTo>
                    <a:cubicBezTo>
                      <a:pt x="16" y="49"/>
                      <a:pt x="15" y="51"/>
                      <a:pt x="12" y="52"/>
                    </a:cubicBezTo>
                    <a:cubicBezTo>
                      <a:pt x="11" y="53"/>
                      <a:pt x="10" y="53"/>
                      <a:pt x="9" y="52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</p:grpSp>
        <p:grpSp>
          <p:nvGrpSpPr>
            <p:cNvPr id="55" name="Groupe 54">
              <a:extLst>
                <a:ext uri="{FF2B5EF4-FFF2-40B4-BE49-F238E27FC236}">
                  <a16:creationId xmlns:a16="http://schemas.microsoft.com/office/drawing/2014/main" id="{2353472A-BC86-D708-7C34-534E551F4EFA}"/>
                </a:ext>
              </a:extLst>
            </p:cNvPr>
            <p:cNvGrpSpPr/>
            <p:nvPr/>
          </p:nvGrpSpPr>
          <p:grpSpPr>
            <a:xfrm>
              <a:off x="8750936" y="1361791"/>
              <a:ext cx="1804213" cy="2670778"/>
              <a:chOff x="2864486" y="780766"/>
              <a:chExt cx="1804213" cy="2670778"/>
            </a:xfrm>
          </p:grpSpPr>
          <p:sp>
            <p:nvSpPr>
              <p:cNvPr id="56" name="Freeform 47">
                <a:extLst>
                  <a:ext uri="{FF2B5EF4-FFF2-40B4-BE49-F238E27FC236}">
                    <a16:creationId xmlns:a16="http://schemas.microsoft.com/office/drawing/2014/main" id="{C5A5FB6D-DA3B-26FE-3DF0-14663827C5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8573" y="1785616"/>
                <a:ext cx="218002" cy="239152"/>
              </a:xfrm>
              <a:custGeom>
                <a:avLst/>
                <a:gdLst>
                  <a:gd name="T0" fmla="*/ 1 w 50"/>
                  <a:gd name="T1" fmla="*/ 18 h 55"/>
                  <a:gd name="T2" fmla="*/ 25 w 50"/>
                  <a:gd name="T3" fmla="*/ 3 h 55"/>
                  <a:gd name="T4" fmla="*/ 41 w 50"/>
                  <a:gd name="T5" fmla="*/ 27 h 55"/>
                  <a:gd name="T6" fmla="*/ 41 w 50"/>
                  <a:gd name="T7" fmla="*/ 27 h 55"/>
                  <a:gd name="T8" fmla="*/ 49 w 50"/>
                  <a:gd name="T9" fmla="*/ 43 h 55"/>
                  <a:gd name="T10" fmla="*/ 32 w 50"/>
                  <a:gd name="T11" fmla="*/ 54 h 55"/>
                  <a:gd name="T12" fmla="*/ 24 w 50"/>
                  <a:gd name="T13" fmla="*/ 49 h 55"/>
                  <a:gd name="T14" fmla="*/ 17 w 50"/>
                  <a:gd name="T15" fmla="*/ 50 h 55"/>
                  <a:gd name="T16" fmla="*/ 7 w 50"/>
                  <a:gd name="T17" fmla="*/ 37 h 55"/>
                  <a:gd name="T18" fmla="*/ 1 w 50"/>
                  <a:gd name="T19" fmla="*/ 1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55">
                    <a:moveTo>
                      <a:pt x="1" y="18"/>
                    </a:moveTo>
                    <a:cubicBezTo>
                      <a:pt x="4" y="7"/>
                      <a:pt x="14" y="0"/>
                      <a:pt x="25" y="3"/>
                    </a:cubicBezTo>
                    <a:cubicBezTo>
                      <a:pt x="36" y="5"/>
                      <a:pt x="43" y="16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7" y="30"/>
                      <a:pt x="50" y="36"/>
                      <a:pt x="49" y="43"/>
                    </a:cubicBezTo>
                    <a:cubicBezTo>
                      <a:pt x="47" y="51"/>
                      <a:pt x="39" y="55"/>
                      <a:pt x="32" y="54"/>
                    </a:cubicBezTo>
                    <a:cubicBezTo>
                      <a:pt x="29" y="53"/>
                      <a:pt x="26" y="51"/>
                      <a:pt x="24" y="49"/>
                    </a:cubicBezTo>
                    <a:cubicBezTo>
                      <a:pt x="22" y="50"/>
                      <a:pt x="19" y="50"/>
                      <a:pt x="17" y="50"/>
                    </a:cubicBezTo>
                    <a:cubicBezTo>
                      <a:pt x="10" y="48"/>
                      <a:pt x="6" y="43"/>
                      <a:pt x="7" y="37"/>
                    </a:cubicBezTo>
                    <a:cubicBezTo>
                      <a:pt x="2" y="32"/>
                      <a:pt x="0" y="25"/>
                      <a:pt x="1" y="18"/>
                    </a:cubicBezTo>
                    <a:close/>
                  </a:path>
                </a:pathLst>
              </a:custGeom>
              <a:solidFill>
                <a:srgbClr val="F191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57" name="Freeform 48">
                <a:extLst>
                  <a:ext uri="{FF2B5EF4-FFF2-40B4-BE49-F238E27FC236}">
                    <a16:creationId xmlns:a16="http://schemas.microsoft.com/office/drawing/2014/main" id="{BC0F2EF4-A0D9-7A15-2048-B05155400F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2349" y="1990603"/>
                <a:ext cx="104120" cy="148047"/>
              </a:xfrm>
              <a:custGeom>
                <a:avLst/>
                <a:gdLst>
                  <a:gd name="T0" fmla="*/ 1 w 24"/>
                  <a:gd name="T1" fmla="*/ 7 h 34"/>
                  <a:gd name="T2" fmla="*/ 9 w 24"/>
                  <a:gd name="T3" fmla="*/ 1 h 34"/>
                  <a:gd name="T4" fmla="*/ 15 w 24"/>
                  <a:gd name="T5" fmla="*/ 10 h 34"/>
                  <a:gd name="T6" fmla="*/ 14 w 24"/>
                  <a:gd name="T7" fmla="*/ 12 h 34"/>
                  <a:gd name="T8" fmla="*/ 15 w 24"/>
                  <a:gd name="T9" fmla="*/ 12 h 34"/>
                  <a:gd name="T10" fmla="*/ 23 w 24"/>
                  <a:gd name="T11" fmla="*/ 24 h 34"/>
                  <a:gd name="T12" fmla="*/ 10 w 24"/>
                  <a:gd name="T13" fmla="*/ 33 h 34"/>
                  <a:gd name="T14" fmla="*/ 2 w 24"/>
                  <a:gd name="T15" fmla="*/ 20 h 34"/>
                  <a:gd name="T16" fmla="*/ 4 w 24"/>
                  <a:gd name="T17" fmla="*/ 15 h 34"/>
                  <a:gd name="T18" fmla="*/ 1 w 24"/>
                  <a:gd name="T19" fmla="*/ 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34">
                    <a:moveTo>
                      <a:pt x="1" y="7"/>
                    </a:moveTo>
                    <a:cubicBezTo>
                      <a:pt x="1" y="3"/>
                      <a:pt x="5" y="0"/>
                      <a:pt x="9" y="1"/>
                    </a:cubicBezTo>
                    <a:cubicBezTo>
                      <a:pt x="13" y="2"/>
                      <a:pt x="16" y="6"/>
                      <a:pt x="15" y="10"/>
                    </a:cubicBezTo>
                    <a:cubicBezTo>
                      <a:pt x="15" y="10"/>
                      <a:pt x="15" y="11"/>
                      <a:pt x="14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21" y="13"/>
                      <a:pt x="24" y="19"/>
                      <a:pt x="23" y="24"/>
                    </a:cubicBezTo>
                    <a:cubicBezTo>
                      <a:pt x="22" y="30"/>
                      <a:pt x="16" y="34"/>
                      <a:pt x="10" y="33"/>
                    </a:cubicBezTo>
                    <a:cubicBezTo>
                      <a:pt x="4" y="32"/>
                      <a:pt x="0" y="26"/>
                      <a:pt x="2" y="20"/>
                    </a:cubicBezTo>
                    <a:cubicBezTo>
                      <a:pt x="2" y="18"/>
                      <a:pt x="3" y="16"/>
                      <a:pt x="4" y="15"/>
                    </a:cubicBezTo>
                    <a:cubicBezTo>
                      <a:pt x="1" y="13"/>
                      <a:pt x="0" y="10"/>
                      <a:pt x="1" y="7"/>
                    </a:cubicBezTo>
                    <a:close/>
                  </a:path>
                </a:pathLst>
              </a:custGeom>
              <a:solidFill>
                <a:srgbClr val="F191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58" name="Freeform 50">
                <a:extLst>
                  <a:ext uri="{FF2B5EF4-FFF2-40B4-BE49-F238E27FC236}">
                    <a16:creationId xmlns:a16="http://schemas.microsoft.com/office/drawing/2014/main" id="{21937A4D-CB69-1C13-E6AB-D5787656A8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4486" y="780766"/>
                <a:ext cx="1264088" cy="1268968"/>
              </a:xfrm>
              <a:custGeom>
                <a:avLst/>
                <a:gdLst>
                  <a:gd name="T0" fmla="*/ 265 w 291"/>
                  <a:gd name="T1" fmla="*/ 188 h 292"/>
                  <a:gd name="T2" fmla="*/ 191 w 291"/>
                  <a:gd name="T3" fmla="*/ 34 h 292"/>
                  <a:gd name="T4" fmla="*/ 23 w 291"/>
                  <a:gd name="T5" fmla="*/ 64 h 292"/>
                  <a:gd name="T6" fmla="*/ 73 w 291"/>
                  <a:gd name="T7" fmla="*/ 203 h 292"/>
                  <a:gd name="T8" fmla="*/ 100 w 291"/>
                  <a:gd name="T9" fmla="*/ 292 h 292"/>
                  <a:gd name="T10" fmla="*/ 122 w 291"/>
                  <a:gd name="T11" fmla="*/ 229 h 292"/>
                  <a:gd name="T12" fmla="*/ 265 w 291"/>
                  <a:gd name="T13" fmla="*/ 188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1" h="292">
                    <a:moveTo>
                      <a:pt x="265" y="188"/>
                    </a:moveTo>
                    <a:cubicBezTo>
                      <a:pt x="291" y="138"/>
                      <a:pt x="258" y="69"/>
                      <a:pt x="191" y="34"/>
                    </a:cubicBezTo>
                    <a:cubicBezTo>
                      <a:pt x="124" y="0"/>
                      <a:pt x="49" y="13"/>
                      <a:pt x="23" y="64"/>
                    </a:cubicBezTo>
                    <a:cubicBezTo>
                      <a:pt x="0" y="108"/>
                      <a:pt x="22" y="166"/>
                      <a:pt x="73" y="203"/>
                    </a:cubicBezTo>
                    <a:cubicBezTo>
                      <a:pt x="67" y="225"/>
                      <a:pt x="66" y="259"/>
                      <a:pt x="100" y="292"/>
                    </a:cubicBezTo>
                    <a:cubicBezTo>
                      <a:pt x="100" y="292"/>
                      <a:pt x="102" y="252"/>
                      <a:pt x="122" y="229"/>
                    </a:cubicBezTo>
                    <a:cubicBezTo>
                      <a:pt x="182" y="249"/>
                      <a:pt x="242" y="233"/>
                      <a:pt x="265" y="188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59" name="Freeform 51">
                <a:extLst>
                  <a:ext uri="{FF2B5EF4-FFF2-40B4-BE49-F238E27FC236}">
                    <a16:creationId xmlns:a16="http://schemas.microsoft.com/office/drawing/2014/main" id="{2AFFEE4C-696E-433C-538A-B41ABB08858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33895" y="1112087"/>
                <a:ext cx="304228" cy="335138"/>
              </a:xfrm>
              <a:custGeom>
                <a:avLst/>
                <a:gdLst>
                  <a:gd name="T0" fmla="*/ 16 w 70"/>
                  <a:gd name="T1" fmla="*/ 53 h 77"/>
                  <a:gd name="T2" fmla="*/ 17 w 70"/>
                  <a:gd name="T3" fmla="*/ 54 h 77"/>
                  <a:gd name="T4" fmla="*/ 62 w 70"/>
                  <a:gd name="T5" fmla="*/ 77 h 77"/>
                  <a:gd name="T6" fmla="*/ 64 w 70"/>
                  <a:gd name="T7" fmla="*/ 77 h 77"/>
                  <a:gd name="T8" fmla="*/ 65 w 70"/>
                  <a:gd name="T9" fmla="*/ 76 h 77"/>
                  <a:gd name="T10" fmla="*/ 65 w 70"/>
                  <a:gd name="T11" fmla="*/ 36 h 77"/>
                  <a:gd name="T12" fmla="*/ 38 w 70"/>
                  <a:gd name="T13" fmla="*/ 7 h 77"/>
                  <a:gd name="T14" fmla="*/ 2 w 70"/>
                  <a:gd name="T15" fmla="*/ 2 h 77"/>
                  <a:gd name="T16" fmla="*/ 1 w 70"/>
                  <a:gd name="T17" fmla="*/ 3 h 77"/>
                  <a:gd name="T18" fmla="*/ 1 w 70"/>
                  <a:gd name="T19" fmla="*/ 4 h 77"/>
                  <a:gd name="T20" fmla="*/ 16 w 70"/>
                  <a:gd name="T21" fmla="*/ 53 h 77"/>
                  <a:gd name="T22" fmla="*/ 19 w 70"/>
                  <a:gd name="T23" fmla="*/ 32 h 77"/>
                  <a:gd name="T24" fmla="*/ 42 w 70"/>
                  <a:gd name="T25" fmla="*/ 20 h 77"/>
                  <a:gd name="T26" fmla="*/ 46 w 70"/>
                  <a:gd name="T27" fmla="*/ 23 h 77"/>
                  <a:gd name="T28" fmla="*/ 20 w 70"/>
                  <a:gd name="T29" fmla="*/ 37 h 77"/>
                  <a:gd name="T30" fmla="*/ 19 w 70"/>
                  <a:gd name="T31" fmla="*/ 32 h 77"/>
                  <a:gd name="T32" fmla="*/ 34 w 70"/>
                  <a:gd name="T33" fmla="*/ 15 h 77"/>
                  <a:gd name="T34" fmla="*/ 35 w 70"/>
                  <a:gd name="T35" fmla="*/ 16 h 77"/>
                  <a:gd name="T36" fmla="*/ 17 w 70"/>
                  <a:gd name="T37" fmla="*/ 26 h 77"/>
                  <a:gd name="T38" fmla="*/ 15 w 70"/>
                  <a:gd name="T39" fmla="*/ 21 h 77"/>
                  <a:gd name="T40" fmla="*/ 30 w 70"/>
                  <a:gd name="T41" fmla="*/ 13 h 77"/>
                  <a:gd name="T42" fmla="*/ 34 w 70"/>
                  <a:gd name="T43" fmla="*/ 15 h 77"/>
                  <a:gd name="T44" fmla="*/ 20 w 70"/>
                  <a:gd name="T45" fmla="*/ 10 h 77"/>
                  <a:gd name="T46" fmla="*/ 13 w 70"/>
                  <a:gd name="T47" fmla="*/ 14 h 77"/>
                  <a:gd name="T48" fmla="*/ 12 w 70"/>
                  <a:gd name="T49" fmla="*/ 10 h 77"/>
                  <a:gd name="T50" fmla="*/ 19 w 70"/>
                  <a:gd name="T51" fmla="*/ 10 h 77"/>
                  <a:gd name="T52" fmla="*/ 20 w 70"/>
                  <a:gd name="T53" fmla="*/ 10 h 77"/>
                  <a:gd name="T54" fmla="*/ 44 w 70"/>
                  <a:gd name="T55" fmla="*/ 58 h 77"/>
                  <a:gd name="T56" fmla="*/ 59 w 70"/>
                  <a:gd name="T57" fmla="*/ 50 h 77"/>
                  <a:gd name="T58" fmla="*/ 59 w 70"/>
                  <a:gd name="T59" fmla="*/ 53 h 77"/>
                  <a:gd name="T60" fmla="*/ 47 w 70"/>
                  <a:gd name="T61" fmla="*/ 59 h 77"/>
                  <a:gd name="T62" fmla="*/ 44 w 70"/>
                  <a:gd name="T63" fmla="*/ 58 h 77"/>
                  <a:gd name="T64" fmla="*/ 55 w 70"/>
                  <a:gd name="T65" fmla="*/ 63 h 77"/>
                  <a:gd name="T66" fmla="*/ 59 w 70"/>
                  <a:gd name="T67" fmla="*/ 61 h 77"/>
                  <a:gd name="T68" fmla="*/ 59 w 70"/>
                  <a:gd name="T69" fmla="*/ 65 h 77"/>
                  <a:gd name="T70" fmla="*/ 55 w 70"/>
                  <a:gd name="T71" fmla="*/ 63 h 77"/>
                  <a:gd name="T72" fmla="*/ 32 w 70"/>
                  <a:gd name="T73" fmla="*/ 52 h 77"/>
                  <a:gd name="T74" fmla="*/ 56 w 70"/>
                  <a:gd name="T75" fmla="*/ 38 h 77"/>
                  <a:gd name="T76" fmla="*/ 57 w 70"/>
                  <a:gd name="T77" fmla="*/ 40 h 77"/>
                  <a:gd name="T78" fmla="*/ 58 w 70"/>
                  <a:gd name="T79" fmla="*/ 43 h 77"/>
                  <a:gd name="T80" fmla="*/ 37 w 70"/>
                  <a:gd name="T81" fmla="*/ 54 h 77"/>
                  <a:gd name="T82" fmla="*/ 32 w 70"/>
                  <a:gd name="T83" fmla="*/ 52 h 77"/>
                  <a:gd name="T84" fmla="*/ 25 w 70"/>
                  <a:gd name="T85" fmla="*/ 48 h 77"/>
                  <a:gd name="T86" fmla="*/ 24 w 70"/>
                  <a:gd name="T87" fmla="*/ 47 h 77"/>
                  <a:gd name="T88" fmla="*/ 23 w 70"/>
                  <a:gd name="T89" fmla="*/ 44 h 77"/>
                  <a:gd name="T90" fmla="*/ 50 w 70"/>
                  <a:gd name="T91" fmla="*/ 28 h 77"/>
                  <a:gd name="T92" fmla="*/ 53 w 70"/>
                  <a:gd name="T93" fmla="*/ 32 h 77"/>
                  <a:gd name="T94" fmla="*/ 25 w 70"/>
                  <a:gd name="T95" fmla="*/ 4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0" h="77">
                    <a:moveTo>
                      <a:pt x="16" y="53"/>
                    </a:moveTo>
                    <a:cubicBezTo>
                      <a:pt x="16" y="53"/>
                      <a:pt x="17" y="53"/>
                      <a:pt x="17" y="54"/>
                    </a:cubicBezTo>
                    <a:cubicBezTo>
                      <a:pt x="62" y="77"/>
                      <a:pt x="62" y="77"/>
                      <a:pt x="62" y="77"/>
                    </a:cubicBezTo>
                    <a:cubicBezTo>
                      <a:pt x="63" y="77"/>
                      <a:pt x="63" y="77"/>
                      <a:pt x="64" y="77"/>
                    </a:cubicBezTo>
                    <a:cubicBezTo>
                      <a:pt x="64" y="77"/>
                      <a:pt x="65" y="76"/>
                      <a:pt x="65" y="76"/>
                    </a:cubicBezTo>
                    <a:cubicBezTo>
                      <a:pt x="70" y="63"/>
                      <a:pt x="70" y="49"/>
                      <a:pt x="65" y="36"/>
                    </a:cubicBezTo>
                    <a:cubicBezTo>
                      <a:pt x="60" y="24"/>
                      <a:pt x="51" y="13"/>
                      <a:pt x="38" y="7"/>
                    </a:cubicBezTo>
                    <a:cubicBezTo>
                      <a:pt x="27" y="1"/>
                      <a:pt x="14" y="0"/>
                      <a:pt x="2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0" y="4"/>
                      <a:pt x="1" y="4"/>
                    </a:cubicBezTo>
                    <a:lnTo>
                      <a:pt x="16" y="53"/>
                    </a:lnTo>
                    <a:close/>
                    <a:moveTo>
                      <a:pt x="19" y="32"/>
                    </a:moveTo>
                    <a:cubicBezTo>
                      <a:pt x="42" y="20"/>
                      <a:pt x="42" y="20"/>
                      <a:pt x="42" y="20"/>
                    </a:cubicBezTo>
                    <a:cubicBezTo>
                      <a:pt x="43" y="21"/>
                      <a:pt x="44" y="22"/>
                      <a:pt x="46" y="23"/>
                    </a:cubicBezTo>
                    <a:cubicBezTo>
                      <a:pt x="20" y="37"/>
                      <a:pt x="20" y="37"/>
                      <a:pt x="20" y="37"/>
                    </a:cubicBezTo>
                    <a:lnTo>
                      <a:pt x="19" y="32"/>
                    </a:lnTo>
                    <a:close/>
                    <a:moveTo>
                      <a:pt x="34" y="15"/>
                    </a:moveTo>
                    <a:cubicBezTo>
                      <a:pt x="35" y="15"/>
                      <a:pt x="35" y="15"/>
                      <a:pt x="35" y="1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1" y="13"/>
                      <a:pt x="33" y="14"/>
                      <a:pt x="34" y="15"/>
                    </a:cubicBezTo>
                    <a:close/>
                    <a:moveTo>
                      <a:pt x="20" y="10"/>
                    </a:move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4" y="10"/>
                      <a:pt x="16" y="10"/>
                      <a:pt x="19" y="10"/>
                    </a:cubicBezTo>
                    <a:cubicBezTo>
                      <a:pt x="19" y="10"/>
                      <a:pt x="20" y="10"/>
                      <a:pt x="20" y="10"/>
                    </a:cubicBezTo>
                    <a:close/>
                    <a:moveTo>
                      <a:pt x="44" y="58"/>
                    </a:moveTo>
                    <a:cubicBezTo>
                      <a:pt x="59" y="50"/>
                      <a:pt x="59" y="50"/>
                      <a:pt x="59" y="50"/>
                    </a:cubicBezTo>
                    <a:cubicBezTo>
                      <a:pt x="59" y="51"/>
                      <a:pt x="59" y="52"/>
                      <a:pt x="59" y="53"/>
                    </a:cubicBezTo>
                    <a:cubicBezTo>
                      <a:pt x="47" y="59"/>
                      <a:pt x="47" y="59"/>
                      <a:pt x="47" y="59"/>
                    </a:cubicBezTo>
                    <a:lnTo>
                      <a:pt x="44" y="58"/>
                    </a:lnTo>
                    <a:close/>
                    <a:moveTo>
                      <a:pt x="55" y="63"/>
                    </a:moveTo>
                    <a:cubicBezTo>
                      <a:pt x="59" y="61"/>
                      <a:pt x="59" y="61"/>
                      <a:pt x="59" y="61"/>
                    </a:cubicBezTo>
                    <a:cubicBezTo>
                      <a:pt x="59" y="62"/>
                      <a:pt x="59" y="64"/>
                      <a:pt x="59" y="65"/>
                    </a:cubicBezTo>
                    <a:lnTo>
                      <a:pt x="55" y="63"/>
                    </a:lnTo>
                    <a:close/>
                    <a:moveTo>
                      <a:pt x="32" y="52"/>
                    </a:moveTo>
                    <a:cubicBezTo>
                      <a:pt x="56" y="38"/>
                      <a:pt x="56" y="38"/>
                      <a:pt x="56" y="38"/>
                    </a:cubicBezTo>
                    <a:cubicBezTo>
                      <a:pt x="56" y="39"/>
                      <a:pt x="56" y="39"/>
                      <a:pt x="57" y="40"/>
                    </a:cubicBezTo>
                    <a:cubicBezTo>
                      <a:pt x="57" y="41"/>
                      <a:pt x="57" y="42"/>
                      <a:pt x="58" y="43"/>
                    </a:cubicBezTo>
                    <a:cubicBezTo>
                      <a:pt x="37" y="54"/>
                      <a:pt x="37" y="54"/>
                      <a:pt x="37" y="54"/>
                    </a:cubicBezTo>
                    <a:lnTo>
                      <a:pt x="32" y="52"/>
                    </a:lnTo>
                    <a:close/>
                    <a:moveTo>
                      <a:pt x="25" y="48"/>
                    </a:moveTo>
                    <a:cubicBezTo>
                      <a:pt x="24" y="47"/>
                      <a:pt x="24" y="47"/>
                      <a:pt x="24" y="47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51" y="30"/>
                      <a:pt x="52" y="31"/>
                      <a:pt x="53" y="32"/>
                    </a:cubicBezTo>
                    <a:lnTo>
                      <a:pt x="25" y="4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60" name="Freeform 52">
                <a:extLst>
                  <a:ext uri="{FF2B5EF4-FFF2-40B4-BE49-F238E27FC236}">
                    <a16:creationId xmlns:a16="http://schemas.microsoft.com/office/drawing/2014/main" id="{139AA4E7-85B9-EF34-8F53-218D6AD97B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41923" y="1138117"/>
                <a:ext cx="226137" cy="325376"/>
              </a:xfrm>
              <a:custGeom>
                <a:avLst/>
                <a:gdLst>
                  <a:gd name="T0" fmla="*/ 52 w 52"/>
                  <a:gd name="T1" fmla="*/ 47 h 75"/>
                  <a:gd name="T2" fmla="*/ 37 w 52"/>
                  <a:gd name="T3" fmla="*/ 1 h 75"/>
                  <a:gd name="T4" fmla="*/ 36 w 52"/>
                  <a:gd name="T5" fmla="*/ 0 h 75"/>
                  <a:gd name="T6" fmla="*/ 35 w 52"/>
                  <a:gd name="T7" fmla="*/ 0 h 75"/>
                  <a:gd name="T8" fmla="*/ 8 w 52"/>
                  <a:gd name="T9" fmla="*/ 25 h 75"/>
                  <a:gd name="T10" fmla="*/ 7 w 52"/>
                  <a:gd name="T11" fmla="*/ 74 h 75"/>
                  <a:gd name="T12" fmla="*/ 8 w 52"/>
                  <a:gd name="T13" fmla="*/ 74 h 75"/>
                  <a:gd name="T14" fmla="*/ 8 w 52"/>
                  <a:gd name="T15" fmla="*/ 75 h 75"/>
                  <a:gd name="T16" fmla="*/ 9 w 52"/>
                  <a:gd name="T17" fmla="*/ 74 h 75"/>
                  <a:gd name="T18" fmla="*/ 51 w 52"/>
                  <a:gd name="T19" fmla="*/ 49 h 75"/>
                  <a:gd name="T20" fmla="*/ 52 w 52"/>
                  <a:gd name="T21" fmla="*/ 47 h 75"/>
                  <a:gd name="T22" fmla="*/ 42 w 52"/>
                  <a:gd name="T23" fmla="*/ 45 h 75"/>
                  <a:gd name="T24" fmla="*/ 12 w 52"/>
                  <a:gd name="T25" fmla="*/ 62 h 75"/>
                  <a:gd name="T26" fmla="*/ 11 w 52"/>
                  <a:gd name="T27" fmla="*/ 50 h 75"/>
                  <a:gd name="T28" fmla="*/ 16 w 52"/>
                  <a:gd name="T29" fmla="*/ 29 h 75"/>
                  <a:gd name="T30" fmla="*/ 26 w 52"/>
                  <a:gd name="T31" fmla="*/ 16 h 75"/>
                  <a:gd name="T32" fmla="*/ 31 w 52"/>
                  <a:gd name="T33" fmla="*/ 12 h 75"/>
                  <a:gd name="T34" fmla="*/ 42 w 52"/>
                  <a:gd name="T35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2" h="75">
                    <a:moveTo>
                      <a:pt x="52" y="47"/>
                    </a:moveTo>
                    <a:cubicBezTo>
                      <a:pt x="37" y="1"/>
                      <a:pt x="37" y="1"/>
                      <a:pt x="37" y="1"/>
                    </a:cubicBezTo>
                    <a:cubicBezTo>
                      <a:pt x="37" y="0"/>
                      <a:pt x="36" y="0"/>
                      <a:pt x="36" y="0"/>
                    </a:cubicBezTo>
                    <a:cubicBezTo>
                      <a:pt x="36" y="0"/>
                      <a:pt x="35" y="0"/>
                      <a:pt x="35" y="0"/>
                    </a:cubicBezTo>
                    <a:cubicBezTo>
                      <a:pt x="23" y="5"/>
                      <a:pt x="14" y="14"/>
                      <a:pt x="8" y="25"/>
                    </a:cubicBezTo>
                    <a:cubicBezTo>
                      <a:pt x="0" y="40"/>
                      <a:pt x="0" y="58"/>
                      <a:pt x="7" y="74"/>
                    </a:cubicBezTo>
                    <a:cubicBezTo>
                      <a:pt x="7" y="74"/>
                      <a:pt x="7" y="74"/>
                      <a:pt x="8" y="74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9" y="75"/>
                      <a:pt x="9" y="75"/>
                      <a:pt x="9" y="74"/>
                    </a:cubicBezTo>
                    <a:cubicBezTo>
                      <a:pt x="51" y="49"/>
                      <a:pt x="51" y="49"/>
                      <a:pt x="51" y="49"/>
                    </a:cubicBezTo>
                    <a:cubicBezTo>
                      <a:pt x="52" y="49"/>
                      <a:pt x="52" y="48"/>
                      <a:pt x="52" y="47"/>
                    </a:cubicBezTo>
                    <a:close/>
                    <a:moveTo>
                      <a:pt x="42" y="45"/>
                    </a:moveTo>
                    <a:cubicBezTo>
                      <a:pt x="12" y="62"/>
                      <a:pt x="12" y="62"/>
                      <a:pt x="12" y="62"/>
                    </a:cubicBezTo>
                    <a:cubicBezTo>
                      <a:pt x="11" y="58"/>
                      <a:pt x="11" y="54"/>
                      <a:pt x="11" y="50"/>
                    </a:cubicBezTo>
                    <a:cubicBezTo>
                      <a:pt x="11" y="43"/>
                      <a:pt x="12" y="36"/>
                      <a:pt x="16" y="29"/>
                    </a:cubicBezTo>
                    <a:cubicBezTo>
                      <a:pt x="18" y="24"/>
                      <a:pt x="22" y="20"/>
                      <a:pt x="26" y="16"/>
                    </a:cubicBezTo>
                    <a:cubicBezTo>
                      <a:pt x="27" y="14"/>
                      <a:pt x="29" y="13"/>
                      <a:pt x="31" y="12"/>
                    </a:cubicBezTo>
                    <a:lnTo>
                      <a:pt x="42" y="4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61" name="Freeform 53">
                <a:extLst>
                  <a:ext uri="{FF2B5EF4-FFF2-40B4-BE49-F238E27FC236}">
                    <a16:creationId xmlns:a16="http://schemas.microsoft.com/office/drawing/2014/main" id="{FEDE7DDE-A191-D87E-ED94-2F509D9F19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8863" y="1377268"/>
                <a:ext cx="395333" cy="226137"/>
              </a:xfrm>
              <a:custGeom>
                <a:avLst/>
                <a:gdLst>
                  <a:gd name="T0" fmla="*/ 90 w 91"/>
                  <a:gd name="T1" fmla="*/ 23 h 52"/>
                  <a:gd name="T2" fmla="*/ 45 w 91"/>
                  <a:gd name="T3" fmla="*/ 0 h 52"/>
                  <a:gd name="T4" fmla="*/ 43 w 91"/>
                  <a:gd name="T5" fmla="*/ 0 h 52"/>
                  <a:gd name="T6" fmla="*/ 1 w 91"/>
                  <a:gd name="T7" fmla="*/ 26 h 52"/>
                  <a:gd name="T8" fmla="*/ 0 w 91"/>
                  <a:gd name="T9" fmla="*/ 27 h 52"/>
                  <a:gd name="T10" fmla="*/ 0 w 91"/>
                  <a:gd name="T11" fmla="*/ 29 h 52"/>
                  <a:gd name="T12" fmla="*/ 19 w 91"/>
                  <a:gd name="T13" fmla="*/ 44 h 52"/>
                  <a:gd name="T14" fmla="*/ 58 w 91"/>
                  <a:gd name="T15" fmla="*/ 49 h 52"/>
                  <a:gd name="T16" fmla="*/ 90 w 91"/>
                  <a:gd name="T17" fmla="*/ 26 h 52"/>
                  <a:gd name="T18" fmla="*/ 90 w 91"/>
                  <a:gd name="T19" fmla="*/ 24 h 52"/>
                  <a:gd name="T20" fmla="*/ 90 w 91"/>
                  <a:gd name="T21" fmla="*/ 23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52">
                    <a:moveTo>
                      <a:pt x="90" y="23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3" y="0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8"/>
                      <a:pt x="0" y="28"/>
                      <a:pt x="0" y="29"/>
                    </a:cubicBezTo>
                    <a:cubicBezTo>
                      <a:pt x="5" y="35"/>
                      <a:pt x="11" y="41"/>
                      <a:pt x="19" y="44"/>
                    </a:cubicBezTo>
                    <a:cubicBezTo>
                      <a:pt x="31" y="51"/>
                      <a:pt x="45" y="52"/>
                      <a:pt x="58" y="49"/>
                    </a:cubicBezTo>
                    <a:cubicBezTo>
                      <a:pt x="71" y="45"/>
                      <a:pt x="83" y="37"/>
                      <a:pt x="90" y="26"/>
                    </a:cubicBezTo>
                    <a:cubicBezTo>
                      <a:pt x="91" y="25"/>
                      <a:pt x="91" y="25"/>
                      <a:pt x="90" y="24"/>
                    </a:cubicBezTo>
                    <a:cubicBezTo>
                      <a:pt x="90" y="24"/>
                      <a:pt x="90" y="23"/>
                      <a:pt x="90" y="2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62" name="Freeform 54">
                <a:extLst>
                  <a:ext uri="{FF2B5EF4-FFF2-40B4-BE49-F238E27FC236}">
                    <a16:creationId xmlns:a16="http://schemas.microsoft.com/office/drawing/2014/main" id="{C0B98091-1714-6F20-14CC-53FC891449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1941" y="1598524"/>
                <a:ext cx="881770" cy="1078624"/>
              </a:xfrm>
              <a:custGeom>
                <a:avLst/>
                <a:gdLst>
                  <a:gd name="T0" fmla="*/ 187 w 203"/>
                  <a:gd name="T1" fmla="*/ 0 h 248"/>
                  <a:gd name="T2" fmla="*/ 17 w 203"/>
                  <a:gd name="T3" fmla="*/ 0 h 248"/>
                  <a:gd name="T4" fmla="*/ 0 w 203"/>
                  <a:gd name="T5" fmla="*/ 16 h 248"/>
                  <a:gd name="T6" fmla="*/ 0 w 203"/>
                  <a:gd name="T7" fmla="*/ 183 h 248"/>
                  <a:gd name="T8" fmla="*/ 17 w 203"/>
                  <a:gd name="T9" fmla="*/ 200 h 248"/>
                  <a:gd name="T10" fmla="*/ 37 w 203"/>
                  <a:gd name="T11" fmla="*/ 200 h 248"/>
                  <a:gd name="T12" fmla="*/ 32 w 203"/>
                  <a:gd name="T13" fmla="*/ 248 h 248"/>
                  <a:gd name="T14" fmla="*/ 77 w 203"/>
                  <a:gd name="T15" fmla="*/ 200 h 248"/>
                  <a:gd name="T16" fmla="*/ 187 w 203"/>
                  <a:gd name="T17" fmla="*/ 200 h 248"/>
                  <a:gd name="T18" fmla="*/ 203 w 203"/>
                  <a:gd name="T19" fmla="*/ 183 h 248"/>
                  <a:gd name="T20" fmla="*/ 203 w 203"/>
                  <a:gd name="T21" fmla="*/ 16 h 248"/>
                  <a:gd name="T22" fmla="*/ 187 w 203"/>
                  <a:gd name="T23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3" h="248">
                    <a:moveTo>
                      <a:pt x="18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8" y="0"/>
                      <a:pt x="0" y="7"/>
                      <a:pt x="0" y="16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0" y="192"/>
                      <a:pt x="8" y="200"/>
                      <a:pt x="17" y="200"/>
                    </a:cubicBezTo>
                    <a:cubicBezTo>
                      <a:pt x="37" y="200"/>
                      <a:pt x="37" y="200"/>
                      <a:pt x="37" y="200"/>
                    </a:cubicBezTo>
                    <a:cubicBezTo>
                      <a:pt x="44" y="221"/>
                      <a:pt x="32" y="248"/>
                      <a:pt x="32" y="248"/>
                    </a:cubicBezTo>
                    <a:cubicBezTo>
                      <a:pt x="64" y="238"/>
                      <a:pt x="74" y="215"/>
                      <a:pt x="77" y="200"/>
                    </a:cubicBezTo>
                    <a:cubicBezTo>
                      <a:pt x="187" y="200"/>
                      <a:pt x="187" y="200"/>
                      <a:pt x="187" y="200"/>
                    </a:cubicBezTo>
                    <a:cubicBezTo>
                      <a:pt x="196" y="200"/>
                      <a:pt x="203" y="192"/>
                      <a:pt x="203" y="183"/>
                    </a:cubicBezTo>
                    <a:cubicBezTo>
                      <a:pt x="203" y="16"/>
                      <a:pt x="203" y="16"/>
                      <a:pt x="203" y="16"/>
                    </a:cubicBezTo>
                    <a:cubicBezTo>
                      <a:pt x="203" y="7"/>
                      <a:pt x="196" y="0"/>
                      <a:pt x="1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63" name="Freeform 55">
                <a:extLst>
                  <a:ext uri="{FF2B5EF4-FFF2-40B4-BE49-F238E27FC236}">
                    <a16:creationId xmlns:a16="http://schemas.microsoft.com/office/drawing/2014/main" id="{2DDFC99D-A79B-F09B-4001-164007C027E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08078" y="1707526"/>
                <a:ext cx="434378" cy="647499"/>
              </a:xfrm>
              <a:custGeom>
                <a:avLst/>
                <a:gdLst>
                  <a:gd name="T0" fmla="*/ 50 w 100"/>
                  <a:gd name="T1" fmla="*/ 1 h 149"/>
                  <a:gd name="T2" fmla="*/ 10 w 100"/>
                  <a:gd name="T3" fmla="*/ 80 h 149"/>
                  <a:gd name="T4" fmla="*/ 23 w 100"/>
                  <a:gd name="T5" fmla="*/ 130 h 149"/>
                  <a:gd name="T6" fmla="*/ 34 w 100"/>
                  <a:gd name="T7" fmla="*/ 136 h 149"/>
                  <a:gd name="T8" fmla="*/ 44 w 100"/>
                  <a:gd name="T9" fmla="*/ 149 h 149"/>
                  <a:gd name="T10" fmla="*/ 64 w 100"/>
                  <a:gd name="T11" fmla="*/ 138 h 149"/>
                  <a:gd name="T12" fmla="*/ 69 w 100"/>
                  <a:gd name="T13" fmla="*/ 136 h 149"/>
                  <a:gd name="T14" fmla="*/ 75 w 100"/>
                  <a:gd name="T15" fmla="*/ 101 h 149"/>
                  <a:gd name="T16" fmla="*/ 99 w 100"/>
                  <a:gd name="T17" fmla="*/ 51 h 149"/>
                  <a:gd name="T18" fmla="*/ 34 w 100"/>
                  <a:gd name="T19" fmla="*/ 57 h 149"/>
                  <a:gd name="T20" fmla="*/ 45 w 100"/>
                  <a:gd name="T21" fmla="*/ 60 h 149"/>
                  <a:gd name="T22" fmla="*/ 49 w 100"/>
                  <a:gd name="T23" fmla="*/ 59 h 149"/>
                  <a:gd name="T24" fmla="*/ 58 w 100"/>
                  <a:gd name="T25" fmla="*/ 59 h 149"/>
                  <a:gd name="T26" fmla="*/ 61 w 100"/>
                  <a:gd name="T27" fmla="*/ 60 h 149"/>
                  <a:gd name="T28" fmla="*/ 56 w 100"/>
                  <a:gd name="T29" fmla="*/ 94 h 149"/>
                  <a:gd name="T30" fmla="*/ 65 w 100"/>
                  <a:gd name="T31" fmla="*/ 104 h 149"/>
                  <a:gd name="T32" fmla="*/ 34 w 100"/>
                  <a:gd name="T33" fmla="*/ 112 h 149"/>
                  <a:gd name="T34" fmla="*/ 65 w 100"/>
                  <a:gd name="T35" fmla="*/ 104 h 149"/>
                  <a:gd name="T36" fmla="*/ 33 w 100"/>
                  <a:gd name="T37" fmla="*/ 117 h 149"/>
                  <a:gd name="T38" fmla="*/ 64 w 100"/>
                  <a:gd name="T39" fmla="*/ 126 h 149"/>
                  <a:gd name="T40" fmla="*/ 67 w 100"/>
                  <a:gd name="T41" fmla="*/ 94 h 149"/>
                  <a:gd name="T42" fmla="*/ 74 w 100"/>
                  <a:gd name="T43" fmla="*/ 54 h 149"/>
                  <a:gd name="T44" fmla="*/ 67 w 100"/>
                  <a:gd name="T45" fmla="*/ 52 h 149"/>
                  <a:gd name="T46" fmla="*/ 61 w 100"/>
                  <a:gd name="T47" fmla="*/ 55 h 149"/>
                  <a:gd name="T48" fmla="*/ 55 w 100"/>
                  <a:gd name="T49" fmla="*/ 46 h 149"/>
                  <a:gd name="T50" fmla="*/ 47 w 100"/>
                  <a:gd name="T51" fmla="*/ 54 h 149"/>
                  <a:gd name="T52" fmla="*/ 38 w 100"/>
                  <a:gd name="T53" fmla="*/ 48 h 149"/>
                  <a:gd name="T54" fmla="*/ 33 w 100"/>
                  <a:gd name="T55" fmla="*/ 51 h 149"/>
                  <a:gd name="T56" fmla="*/ 26 w 100"/>
                  <a:gd name="T57" fmla="*/ 53 h 149"/>
                  <a:gd name="T58" fmla="*/ 32 w 100"/>
                  <a:gd name="T59" fmla="*/ 94 h 149"/>
                  <a:gd name="T60" fmla="*/ 10 w 100"/>
                  <a:gd name="T61" fmla="*/ 50 h 149"/>
                  <a:gd name="T62" fmla="*/ 89 w 100"/>
                  <a:gd name="T63" fmla="*/ 51 h 149"/>
                  <a:gd name="T64" fmla="*/ 67 w 100"/>
                  <a:gd name="T65" fmla="*/ 94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0" h="149">
                    <a:moveTo>
                      <a:pt x="99" y="51"/>
                    </a:moveTo>
                    <a:cubicBezTo>
                      <a:pt x="100" y="23"/>
                      <a:pt x="78" y="1"/>
                      <a:pt x="50" y="1"/>
                    </a:cubicBezTo>
                    <a:cubicBezTo>
                      <a:pt x="23" y="0"/>
                      <a:pt x="1" y="22"/>
                      <a:pt x="0" y="50"/>
                    </a:cubicBezTo>
                    <a:cubicBezTo>
                      <a:pt x="0" y="61"/>
                      <a:pt x="4" y="71"/>
                      <a:pt x="10" y="80"/>
                    </a:cubicBezTo>
                    <a:cubicBezTo>
                      <a:pt x="15" y="87"/>
                      <a:pt x="20" y="93"/>
                      <a:pt x="24" y="100"/>
                    </a:cubicBezTo>
                    <a:cubicBezTo>
                      <a:pt x="23" y="130"/>
                      <a:pt x="23" y="130"/>
                      <a:pt x="23" y="130"/>
                    </a:cubicBezTo>
                    <a:cubicBezTo>
                      <a:pt x="23" y="133"/>
                      <a:pt x="26" y="135"/>
                      <a:pt x="28" y="135"/>
                    </a:cubicBezTo>
                    <a:cubicBezTo>
                      <a:pt x="34" y="136"/>
                      <a:pt x="34" y="136"/>
                      <a:pt x="34" y="136"/>
                    </a:cubicBezTo>
                    <a:cubicBezTo>
                      <a:pt x="34" y="138"/>
                      <a:pt x="34" y="138"/>
                      <a:pt x="34" y="138"/>
                    </a:cubicBezTo>
                    <a:cubicBezTo>
                      <a:pt x="34" y="144"/>
                      <a:pt x="38" y="148"/>
                      <a:pt x="44" y="149"/>
                    </a:cubicBezTo>
                    <a:cubicBezTo>
                      <a:pt x="53" y="149"/>
                      <a:pt x="53" y="149"/>
                      <a:pt x="53" y="149"/>
                    </a:cubicBezTo>
                    <a:cubicBezTo>
                      <a:pt x="59" y="149"/>
                      <a:pt x="64" y="144"/>
                      <a:pt x="64" y="138"/>
                    </a:cubicBezTo>
                    <a:cubicBezTo>
                      <a:pt x="64" y="136"/>
                      <a:pt x="64" y="136"/>
                      <a:pt x="64" y="136"/>
                    </a:cubicBezTo>
                    <a:cubicBezTo>
                      <a:pt x="69" y="136"/>
                      <a:pt x="69" y="136"/>
                      <a:pt x="69" y="136"/>
                    </a:cubicBezTo>
                    <a:cubicBezTo>
                      <a:pt x="72" y="136"/>
                      <a:pt x="74" y="134"/>
                      <a:pt x="74" y="131"/>
                    </a:cubicBezTo>
                    <a:cubicBezTo>
                      <a:pt x="75" y="101"/>
                      <a:pt x="75" y="101"/>
                      <a:pt x="75" y="101"/>
                    </a:cubicBezTo>
                    <a:cubicBezTo>
                      <a:pt x="79" y="94"/>
                      <a:pt x="83" y="88"/>
                      <a:pt x="88" y="81"/>
                    </a:cubicBezTo>
                    <a:cubicBezTo>
                      <a:pt x="95" y="73"/>
                      <a:pt x="99" y="62"/>
                      <a:pt x="99" y="51"/>
                    </a:cubicBezTo>
                    <a:close/>
                    <a:moveTo>
                      <a:pt x="42" y="94"/>
                    </a:moveTo>
                    <a:cubicBezTo>
                      <a:pt x="34" y="57"/>
                      <a:pt x="34" y="57"/>
                      <a:pt x="34" y="57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45" y="60"/>
                      <a:pt x="45" y="60"/>
                      <a:pt x="45" y="60"/>
                    </a:cubicBezTo>
                    <a:cubicBezTo>
                      <a:pt x="46" y="60"/>
                      <a:pt x="47" y="60"/>
                      <a:pt x="47" y="60"/>
                    </a:cubicBezTo>
                    <a:cubicBezTo>
                      <a:pt x="48" y="60"/>
                      <a:pt x="49" y="60"/>
                      <a:pt x="49" y="59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58" y="59"/>
                      <a:pt x="58" y="59"/>
                      <a:pt x="58" y="59"/>
                    </a:cubicBezTo>
                    <a:cubicBezTo>
                      <a:pt x="58" y="60"/>
                      <a:pt x="59" y="60"/>
                      <a:pt x="60" y="60"/>
                    </a:cubicBezTo>
                    <a:cubicBezTo>
                      <a:pt x="60" y="60"/>
                      <a:pt x="61" y="60"/>
                      <a:pt x="61" y="60"/>
                    </a:cubicBezTo>
                    <a:cubicBezTo>
                      <a:pt x="65" y="59"/>
                      <a:pt x="65" y="59"/>
                      <a:pt x="65" y="59"/>
                    </a:cubicBezTo>
                    <a:cubicBezTo>
                      <a:pt x="56" y="94"/>
                      <a:pt x="56" y="94"/>
                      <a:pt x="56" y="94"/>
                    </a:cubicBezTo>
                    <a:lnTo>
                      <a:pt x="42" y="94"/>
                    </a:lnTo>
                    <a:close/>
                    <a:moveTo>
                      <a:pt x="65" y="104"/>
                    </a:moveTo>
                    <a:cubicBezTo>
                      <a:pt x="65" y="113"/>
                      <a:pt x="65" y="113"/>
                      <a:pt x="65" y="113"/>
                    </a:cubicBezTo>
                    <a:cubicBezTo>
                      <a:pt x="34" y="112"/>
                      <a:pt x="34" y="112"/>
                      <a:pt x="34" y="112"/>
                    </a:cubicBezTo>
                    <a:cubicBezTo>
                      <a:pt x="34" y="104"/>
                      <a:pt x="34" y="104"/>
                      <a:pt x="34" y="104"/>
                    </a:cubicBezTo>
                    <a:lnTo>
                      <a:pt x="65" y="104"/>
                    </a:lnTo>
                    <a:close/>
                    <a:moveTo>
                      <a:pt x="33" y="126"/>
                    </a:moveTo>
                    <a:cubicBezTo>
                      <a:pt x="33" y="117"/>
                      <a:pt x="33" y="117"/>
                      <a:pt x="33" y="117"/>
                    </a:cubicBezTo>
                    <a:cubicBezTo>
                      <a:pt x="64" y="118"/>
                      <a:pt x="64" y="118"/>
                      <a:pt x="64" y="118"/>
                    </a:cubicBezTo>
                    <a:cubicBezTo>
                      <a:pt x="64" y="126"/>
                      <a:pt x="64" y="126"/>
                      <a:pt x="64" y="126"/>
                    </a:cubicBezTo>
                    <a:lnTo>
                      <a:pt x="33" y="126"/>
                    </a:lnTo>
                    <a:close/>
                    <a:moveTo>
                      <a:pt x="67" y="94"/>
                    </a:moveTo>
                    <a:cubicBezTo>
                      <a:pt x="64" y="94"/>
                      <a:pt x="64" y="94"/>
                      <a:pt x="64" y="94"/>
                    </a:cubicBezTo>
                    <a:cubicBezTo>
                      <a:pt x="74" y="54"/>
                      <a:pt x="74" y="54"/>
                      <a:pt x="74" y="54"/>
                    </a:cubicBezTo>
                    <a:cubicBezTo>
                      <a:pt x="74" y="52"/>
                      <a:pt x="73" y="49"/>
                      <a:pt x="71" y="49"/>
                    </a:cubicBezTo>
                    <a:cubicBezTo>
                      <a:pt x="69" y="49"/>
                      <a:pt x="67" y="50"/>
                      <a:pt x="67" y="52"/>
                    </a:cubicBezTo>
                    <a:cubicBezTo>
                      <a:pt x="67" y="53"/>
                      <a:pt x="67" y="53"/>
                      <a:pt x="67" y="53"/>
                    </a:cubicBezTo>
                    <a:cubicBezTo>
                      <a:pt x="61" y="55"/>
                      <a:pt x="61" y="55"/>
                      <a:pt x="61" y="55"/>
                    </a:cubicBezTo>
                    <a:cubicBezTo>
                      <a:pt x="57" y="47"/>
                      <a:pt x="57" y="47"/>
                      <a:pt x="57" y="47"/>
                    </a:cubicBezTo>
                    <a:cubicBezTo>
                      <a:pt x="57" y="46"/>
                      <a:pt x="56" y="46"/>
                      <a:pt x="55" y="46"/>
                    </a:cubicBezTo>
                    <a:cubicBezTo>
                      <a:pt x="55" y="46"/>
                      <a:pt x="54" y="46"/>
                      <a:pt x="53" y="47"/>
                    </a:cubicBezTo>
                    <a:cubicBezTo>
                      <a:pt x="47" y="54"/>
                      <a:pt x="47" y="54"/>
                      <a:pt x="47" y="54"/>
                    </a:cubicBezTo>
                    <a:cubicBezTo>
                      <a:pt x="41" y="49"/>
                      <a:pt x="41" y="49"/>
                      <a:pt x="41" y="49"/>
                    </a:cubicBezTo>
                    <a:cubicBezTo>
                      <a:pt x="40" y="48"/>
                      <a:pt x="39" y="48"/>
                      <a:pt x="38" y="48"/>
                    </a:cubicBezTo>
                    <a:cubicBezTo>
                      <a:pt x="33" y="51"/>
                      <a:pt x="33" y="51"/>
                      <a:pt x="33" y="51"/>
                    </a:cubicBezTo>
                    <a:cubicBezTo>
                      <a:pt x="33" y="51"/>
                      <a:pt x="33" y="51"/>
                      <a:pt x="33" y="51"/>
                    </a:cubicBezTo>
                    <a:cubicBezTo>
                      <a:pt x="32" y="49"/>
                      <a:pt x="30" y="48"/>
                      <a:pt x="28" y="48"/>
                    </a:cubicBezTo>
                    <a:cubicBezTo>
                      <a:pt x="26" y="49"/>
                      <a:pt x="25" y="51"/>
                      <a:pt x="26" y="53"/>
                    </a:cubicBezTo>
                    <a:cubicBezTo>
                      <a:pt x="34" y="94"/>
                      <a:pt x="34" y="94"/>
                      <a:pt x="34" y="94"/>
                    </a:cubicBezTo>
                    <a:cubicBezTo>
                      <a:pt x="32" y="94"/>
                      <a:pt x="32" y="94"/>
                      <a:pt x="32" y="94"/>
                    </a:cubicBezTo>
                    <a:cubicBezTo>
                      <a:pt x="28" y="87"/>
                      <a:pt x="23" y="80"/>
                      <a:pt x="18" y="74"/>
                    </a:cubicBezTo>
                    <a:cubicBezTo>
                      <a:pt x="13" y="67"/>
                      <a:pt x="10" y="59"/>
                      <a:pt x="10" y="50"/>
                    </a:cubicBezTo>
                    <a:cubicBezTo>
                      <a:pt x="10" y="28"/>
                      <a:pt x="28" y="10"/>
                      <a:pt x="50" y="11"/>
                    </a:cubicBezTo>
                    <a:cubicBezTo>
                      <a:pt x="72" y="11"/>
                      <a:pt x="90" y="29"/>
                      <a:pt x="89" y="51"/>
                    </a:cubicBezTo>
                    <a:cubicBezTo>
                      <a:pt x="89" y="60"/>
                      <a:pt x="86" y="68"/>
                      <a:pt x="81" y="75"/>
                    </a:cubicBezTo>
                    <a:cubicBezTo>
                      <a:pt x="76" y="81"/>
                      <a:pt x="71" y="88"/>
                      <a:pt x="67" y="94"/>
                    </a:cubicBez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64" name="Freeform 58">
                <a:extLst>
                  <a:ext uri="{FF2B5EF4-FFF2-40B4-BE49-F238E27FC236}">
                    <a16:creationId xmlns:a16="http://schemas.microsoft.com/office/drawing/2014/main" id="{54514C02-808E-943F-022B-5AA7863883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7802" y="2994389"/>
                <a:ext cx="126897" cy="152927"/>
              </a:xfrm>
              <a:custGeom>
                <a:avLst/>
                <a:gdLst>
                  <a:gd name="T0" fmla="*/ 29 w 29"/>
                  <a:gd name="T1" fmla="*/ 9 h 35"/>
                  <a:gd name="T2" fmla="*/ 21 w 29"/>
                  <a:gd name="T3" fmla="*/ 0 h 35"/>
                  <a:gd name="T4" fmla="*/ 12 w 29"/>
                  <a:gd name="T5" fmla="*/ 9 h 35"/>
                  <a:gd name="T6" fmla="*/ 13 w 29"/>
                  <a:gd name="T7" fmla="*/ 11 h 35"/>
                  <a:gd name="T8" fmla="*/ 12 w 29"/>
                  <a:gd name="T9" fmla="*/ 11 h 35"/>
                  <a:gd name="T10" fmla="*/ 0 w 29"/>
                  <a:gd name="T11" fmla="*/ 23 h 35"/>
                  <a:gd name="T12" fmla="*/ 12 w 29"/>
                  <a:gd name="T13" fmla="*/ 35 h 35"/>
                  <a:gd name="T14" fmla="*/ 24 w 29"/>
                  <a:gd name="T15" fmla="*/ 23 h 35"/>
                  <a:gd name="T16" fmla="*/ 23 w 29"/>
                  <a:gd name="T17" fmla="*/ 16 h 35"/>
                  <a:gd name="T18" fmla="*/ 29 w 29"/>
                  <a:gd name="T19" fmla="*/ 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" h="35">
                    <a:moveTo>
                      <a:pt x="29" y="9"/>
                    </a:moveTo>
                    <a:cubicBezTo>
                      <a:pt x="29" y="4"/>
                      <a:pt x="25" y="0"/>
                      <a:pt x="21" y="0"/>
                    </a:cubicBezTo>
                    <a:cubicBezTo>
                      <a:pt x="16" y="0"/>
                      <a:pt x="12" y="4"/>
                      <a:pt x="12" y="9"/>
                    </a:cubicBezTo>
                    <a:cubicBezTo>
                      <a:pt x="12" y="9"/>
                      <a:pt x="13" y="10"/>
                      <a:pt x="13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6" y="11"/>
                      <a:pt x="0" y="16"/>
                      <a:pt x="0" y="23"/>
                    </a:cubicBezTo>
                    <a:cubicBezTo>
                      <a:pt x="0" y="29"/>
                      <a:pt x="6" y="35"/>
                      <a:pt x="12" y="35"/>
                    </a:cubicBezTo>
                    <a:cubicBezTo>
                      <a:pt x="19" y="35"/>
                      <a:pt x="24" y="29"/>
                      <a:pt x="24" y="23"/>
                    </a:cubicBezTo>
                    <a:cubicBezTo>
                      <a:pt x="24" y="20"/>
                      <a:pt x="24" y="18"/>
                      <a:pt x="23" y="16"/>
                    </a:cubicBezTo>
                    <a:cubicBezTo>
                      <a:pt x="26" y="16"/>
                      <a:pt x="29" y="12"/>
                      <a:pt x="29" y="9"/>
                    </a:cubicBezTo>
                    <a:close/>
                  </a:path>
                </a:pathLst>
              </a:custGeom>
              <a:solidFill>
                <a:srgbClr val="3DC5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65" name="Freeform 86">
                <a:extLst>
                  <a:ext uri="{FF2B5EF4-FFF2-40B4-BE49-F238E27FC236}">
                    <a16:creationId xmlns:a16="http://schemas.microsoft.com/office/drawing/2014/main" id="{BEE66635-E176-A3D3-045F-D34FE6404B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9561" y="2459145"/>
                <a:ext cx="1029817" cy="961488"/>
              </a:xfrm>
              <a:custGeom>
                <a:avLst/>
                <a:gdLst>
                  <a:gd name="T0" fmla="*/ 227 w 237"/>
                  <a:gd name="T1" fmla="*/ 68 h 221"/>
                  <a:gd name="T2" fmla="*/ 97 w 237"/>
                  <a:gd name="T3" fmla="*/ 15 h 221"/>
                  <a:gd name="T4" fmla="*/ 12 w 237"/>
                  <a:gd name="T5" fmla="*/ 126 h 221"/>
                  <a:gd name="T6" fmla="*/ 118 w 237"/>
                  <a:gd name="T7" fmla="*/ 182 h 221"/>
                  <a:gd name="T8" fmla="*/ 183 w 237"/>
                  <a:gd name="T9" fmla="*/ 221 h 221"/>
                  <a:gd name="T10" fmla="*/ 162 w 237"/>
                  <a:gd name="T11" fmla="*/ 171 h 221"/>
                  <a:gd name="T12" fmla="*/ 227 w 237"/>
                  <a:gd name="T13" fmla="*/ 68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7" h="221">
                    <a:moveTo>
                      <a:pt x="227" y="68"/>
                    </a:moveTo>
                    <a:cubicBezTo>
                      <a:pt x="214" y="23"/>
                      <a:pt x="157" y="0"/>
                      <a:pt x="97" y="15"/>
                    </a:cubicBezTo>
                    <a:cubicBezTo>
                      <a:pt x="38" y="31"/>
                      <a:pt x="0" y="81"/>
                      <a:pt x="12" y="126"/>
                    </a:cubicBezTo>
                    <a:cubicBezTo>
                      <a:pt x="22" y="165"/>
                      <a:pt x="68" y="188"/>
                      <a:pt x="118" y="182"/>
                    </a:cubicBezTo>
                    <a:cubicBezTo>
                      <a:pt x="127" y="198"/>
                      <a:pt x="145" y="220"/>
                      <a:pt x="183" y="221"/>
                    </a:cubicBezTo>
                    <a:cubicBezTo>
                      <a:pt x="183" y="221"/>
                      <a:pt x="163" y="196"/>
                      <a:pt x="162" y="171"/>
                    </a:cubicBezTo>
                    <a:cubicBezTo>
                      <a:pt x="209" y="150"/>
                      <a:pt x="237" y="108"/>
                      <a:pt x="227" y="6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66" name="Freeform 87">
                <a:extLst>
                  <a:ext uri="{FF2B5EF4-FFF2-40B4-BE49-F238E27FC236}">
                    <a16:creationId xmlns:a16="http://schemas.microsoft.com/office/drawing/2014/main" id="{B2C51D3B-A20D-314D-9158-2855751F2E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0729" y="2763372"/>
                <a:ext cx="374183" cy="369303"/>
              </a:xfrm>
              <a:custGeom>
                <a:avLst/>
                <a:gdLst>
                  <a:gd name="T0" fmla="*/ 11 w 86"/>
                  <a:gd name="T1" fmla="*/ 82 h 85"/>
                  <a:gd name="T2" fmla="*/ 14 w 86"/>
                  <a:gd name="T3" fmla="*/ 84 h 85"/>
                  <a:gd name="T4" fmla="*/ 40 w 86"/>
                  <a:gd name="T5" fmla="*/ 77 h 85"/>
                  <a:gd name="T6" fmla="*/ 34 w 86"/>
                  <a:gd name="T7" fmla="*/ 56 h 85"/>
                  <a:gd name="T8" fmla="*/ 36 w 86"/>
                  <a:gd name="T9" fmla="*/ 51 h 85"/>
                  <a:gd name="T10" fmla="*/ 47 w 86"/>
                  <a:gd name="T11" fmla="*/ 48 h 85"/>
                  <a:gd name="T12" fmla="*/ 52 w 86"/>
                  <a:gd name="T13" fmla="*/ 51 h 85"/>
                  <a:gd name="T14" fmla="*/ 57 w 86"/>
                  <a:gd name="T15" fmla="*/ 72 h 85"/>
                  <a:gd name="T16" fmla="*/ 83 w 86"/>
                  <a:gd name="T17" fmla="*/ 65 h 85"/>
                  <a:gd name="T18" fmla="*/ 85 w 86"/>
                  <a:gd name="T19" fmla="*/ 62 h 85"/>
                  <a:gd name="T20" fmla="*/ 74 w 86"/>
                  <a:gd name="T21" fmla="*/ 22 h 85"/>
                  <a:gd name="T22" fmla="*/ 30 w 86"/>
                  <a:gd name="T23" fmla="*/ 0 h 85"/>
                  <a:gd name="T24" fmla="*/ 0 w 86"/>
                  <a:gd name="T25" fmla="*/ 42 h 85"/>
                  <a:gd name="T26" fmla="*/ 11 w 86"/>
                  <a:gd name="T27" fmla="*/ 8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6" h="85">
                    <a:moveTo>
                      <a:pt x="11" y="82"/>
                    </a:moveTo>
                    <a:cubicBezTo>
                      <a:pt x="11" y="82"/>
                      <a:pt x="11" y="85"/>
                      <a:pt x="14" y="84"/>
                    </a:cubicBezTo>
                    <a:cubicBezTo>
                      <a:pt x="16" y="83"/>
                      <a:pt x="40" y="77"/>
                      <a:pt x="40" y="77"/>
                    </a:cubicBezTo>
                    <a:cubicBezTo>
                      <a:pt x="34" y="56"/>
                      <a:pt x="34" y="56"/>
                      <a:pt x="34" y="56"/>
                    </a:cubicBezTo>
                    <a:cubicBezTo>
                      <a:pt x="34" y="56"/>
                      <a:pt x="33" y="52"/>
                      <a:pt x="36" y="51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51" y="47"/>
                      <a:pt x="52" y="51"/>
                      <a:pt x="52" y="51"/>
                    </a:cubicBezTo>
                    <a:cubicBezTo>
                      <a:pt x="57" y="72"/>
                      <a:pt x="57" y="72"/>
                      <a:pt x="57" y="72"/>
                    </a:cubicBezTo>
                    <a:cubicBezTo>
                      <a:pt x="83" y="65"/>
                      <a:pt x="83" y="65"/>
                      <a:pt x="83" y="65"/>
                    </a:cubicBezTo>
                    <a:cubicBezTo>
                      <a:pt x="86" y="65"/>
                      <a:pt x="85" y="62"/>
                      <a:pt x="85" y="62"/>
                    </a:cubicBezTo>
                    <a:cubicBezTo>
                      <a:pt x="74" y="22"/>
                      <a:pt x="74" y="22"/>
                      <a:pt x="74" y="22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0" y="42"/>
                      <a:pt x="0" y="42"/>
                      <a:pt x="0" y="42"/>
                    </a:cubicBezTo>
                    <a:lnTo>
                      <a:pt x="11" y="82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67" name="Freeform 88">
                <a:extLst>
                  <a:ext uri="{FF2B5EF4-FFF2-40B4-BE49-F238E27FC236}">
                    <a16:creationId xmlns:a16="http://schemas.microsoft.com/office/drawing/2014/main" id="{C795603F-5A1C-FB87-C195-B4E637175F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5654" y="2690163"/>
                <a:ext cx="447393" cy="283078"/>
              </a:xfrm>
              <a:custGeom>
                <a:avLst/>
                <a:gdLst>
                  <a:gd name="T0" fmla="*/ 0 w 103"/>
                  <a:gd name="T1" fmla="*/ 60 h 65"/>
                  <a:gd name="T2" fmla="*/ 10 w 103"/>
                  <a:gd name="T3" fmla="*/ 57 h 65"/>
                  <a:gd name="T4" fmla="*/ 43 w 103"/>
                  <a:gd name="T5" fmla="*/ 10 h 65"/>
                  <a:gd name="T6" fmla="*/ 92 w 103"/>
                  <a:gd name="T7" fmla="*/ 35 h 65"/>
                  <a:gd name="T8" fmla="*/ 103 w 103"/>
                  <a:gd name="T9" fmla="*/ 32 h 65"/>
                  <a:gd name="T10" fmla="*/ 40 w 103"/>
                  <a:gd name="T11" fmla="*/ 0 h 65"/>
                  <a:gd name="T12" fmla="*/ 0 w 103"/>
                  <a:gd name="T13" fmla="*/ 6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3" h="65">
                    <a:moveTo>
                      <a:pt x="0" y="60"/>
                    </a:moveTo>
                    <a:cubicBezTo>
                      <a:pt x="0" y="60"/>
                      <a:pt x="5" y="65"/>
                      <a:pt x="10" y="57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92" y="35"/>
                      <a:pt x="92" y="35"/>
                      <a:pt x="92" y="35"/>
                    </a:cubicBezTo>
                    <a:cubicBezTo>
                      <a:pt x="102" y="39"/>
                      <a:pt x="103" y="32"/>
                      <a:pt x="103" y="32"/>
                    </a:cubicBezTo>
                    <a:cubicBezTo>
                      <a:pt x="40" y="0"/>
                      <a:pt x="40" y="0"/>
                      <a:pt x="40" y="0"/>
                    </a:cubicBezTo>
                    <a:lnTo>
                      <a:pt x="0" y="6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68" name="Freeform 89">
                <a:extLst>
                  <a:ext uri="{FF2B5EF4-FFF2-40B4-BE49-F238E27FC236}">
                    <a16:creationId xmlns:a16="http://schemas.microsoft.com/office/drawing/2014/main" id="{752BC719-C762-3833-84A9-FAF7B5BF79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8015" y="2690163"/>
                <a:ext cx="65075" cy="91105"/>
              </a:xfrm>
              <a:custGeom>
                <a:avLst/>
                <a:gdLst>
                  <a:gd name="T0" fmla="*/ 27 w 40"/>
                  <a:gd name="T1" fmla="*/ 0 h 56"/>
                  <a:gd name="T2" fmla="*/ 0 w 40"/>
                  <a:gd name="T3" fmla="*/ 8 h 56"/>
                  <a:gd name="T4" fmla="*/ 8 w 40"/>
                  <a:gd name="T5" fmla="*/ 40 h 56"/>
                  <a:gd name="T6" fmla="*/ 40 w 40"/>
                  <a:gd name="T7" fmla="*/ 56 h 56"/>
                  <a:gd name="T8" fmla="*/ 27 w 40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6">
                    <a:moveTo>
                      <a:pt x="27" y="0"/>
                    </a:moveTo>
                    <a:lnTo>
                      <a:pt x="0" y="8"/>
                    </a:lnTo>
                    <a:lnTo>
                      <a:pt x="8" y="40"/>
                    </a:lnTo>
                    <a:lnTo>
                      <a:pt x="40" y="5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69" name="Freeform 90">
                <a:extLst>
                  <a:ext uri="{FF2B5EF4-FFF2-40B4-BE49-F238E27FC236}">
                    <a16:creationId xmlns:a16="http://schemas.microsoft.com/office/drawing/2014/main" id="{D284DD5D-6E5A-B3CA-D592-64C36C7E28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0138" y="2433115"/>
                <a:ext cx="808561" cy="709321"/>
              </a:xfrm>
              <a:custGeom>
                <a:avLst/>
                <a:gdLst>
                  <a:gd name="T0" fmla="*/ 0 w 186"/>
                  <a:gd name="T1" fmla="*/ 88 h 163"/>
                  <a:gd name="T2" fmla="*/ 11 w 186"/>
                  <a:gd name="T3" fmla="*/ 69 h 163"/>
                  <a:gd name="T4" fmla="*/ 3 w 186"/>
                  <a:gd name="T5" fmla="*/ 58 h 163"/>
                  <a:gd name="T6" fmla="*/ 15 w 186"/>
                  <a:gd name="T7" fmla="*/ 46 h 163"/>
                  <a:gd name="T8" fmla="*/ 19 w 186"/>
                  <a:gd name="T9" fmla="*/ 46 h 163"/>
                  <a:gd name="T10" fmla="*/ 17 w 186"/>
                  <a:gd name="T11" fmla="*/ 38 h 163"/>
                  <a:gd name="T12" fmla="*/ 37 w 186"/>
                  <a:gd name="T13" fmla="*/ 18 h 163"/>
                  <a:gd name="T14" fmla="*/ 44 w 186"/>
                  <a:gd name="T15" fmla="*/ 19 h 163"/>
                  <a:gd name="T16" fmla="*/ 61 w 186"/>
                  <a:gd name="T17" fmla="*/ 9 h 163"/>
                  <a:gd name="T18" fmla="*/ 75 w 186"/>
                  <a:gd name="T19" fmla="*/ 15 h 163"/>
                  <a:gd name="T20" fmla="*/ 95 w 186"/>
                  <a:gd name="T21" fmla="*/ 0 h 163"/>
                  <a:gd name="T22" fmla="*/ 114 w 186"/>
                  <a:gd name="T23" fmla="*/ 11 h 163"/>
                  <a:gd name="T24" fmla="*/ 122 w 186"/>
                  <a:gd name="T25" fmla="*/ 9 h 163"/>
                  <a:gd name="T26" fmla="*/ 146 w 186"/>
                  <a:gd name="T27" fmla="*/ 30 h 163"/>
                  <a:gd name="T28" fmla="*/ 149 w 186"/>
                  <a:gd name="T29" fmla="*/ 30 h 163"/>
                  <a:gd name="T30" fmla="*/ 167 w 186"/>
                  <a:gd name="T31" fmla="*/ 48 h 163"/>
                  <a:gd name="T32" fmla="*/ 167 w 186"/>
                  <a:gd name="T33" fmla="*/ 50 h 163"/>
                  <a:gd name="T34" fmla="*/ 175 w 186"/>
                  <a:gd name="T35" fmla="*/ 59 h 163"/>
                  <a:gd name="T36" fmla="*/ 174 w 186"/>
                  <a:gd name="T37" fmla="*/ 62 h 163"/>
                  <a:gd name="T38" fmla="*/ 186 w 186"/>
                  <a:gd name="T39" fmla="*/ 78 h 163"/>
                  <a:gd name="T40" fmla="*/ 175 w 186"/>
                  <a:gd name="T41" fmla="*/ 93 h 163"/>
                  <a:gd name="T42" fmla="*/ 177 w 186"/>
                  <a:gd name="T43" fmla="*/ 99 h 163"/>
                  <a:gd name="T44" fmla="*/ 175 w 186"/>
                  <a:gd name="T45" fmla="*/ 105 h 163"/>
                  <a:gd name="T46" fmla="*/ 178 w 186"/>
                  <a:gd name="T47" fmla="*/ 115 h 163"/>
                  <a:gd name="T48" fmla="*/ 163 w 186"/>
                  <a:gd name="T49" fmla="*/ 133 h 163"/>
                  <a:gd name="T50" fmla="*/ 163 w 186"/>
                  <a:gd name="T51" fmla="*/ 135 h 163"/>
                  <a:gd name="T52" fmla="*/ 146 w 186"/>
                  <a:gd name="T53" fmla="*/ 151 h 163"/>
                  <a:gd name="T54" fmla="*/ 136 w 186"/>
                  <a:gd name="T55" fmla="*/ 148 h 163"/>
                  <a:gd name="T56" fmla="*/ 125 w 186"/>
                  <a:gd name="T57" fmla="*/ 153 h 163"/>
                  <a:gd name="T58" fmla="*/ 122 w 186"/>
                  <a:gd name="T59" fmla="*/ 153 h 163"/>
                  <a:gd name="T60" fmla="*/ 109 w 186"/>
                  <a:gd name="T61" fmla="*/ 163 h 163"/>
                  <a:gd name="T62" fmla="*/ 96 w 186"/>
                  <a:gd name="T63" fmla="*/ 154 h 163"/>
                  <a:gd name="T64" fmla="*/ 88 w 186"/>
                  <a:gd name="T65" fmla="*/ 156 h 163"/>
                  <a:gd name="T66" fmla="*/ 77 w 186"/>
                  <a:gd name="T67" fmla="*/ 152 h 163"/>
                  <a:gd name="T68" fmla="*/ 62 w 186"/>
                  <a:gd name="T69" fmla="*/ 162 h 163"/>
                  <a:gd name="T70" fmla="*/ 46 w 186"/>
                  <a:gd name="T71" fmla="*/ 145 h 163"/>
                  <a:gd name="T72" fmla="*/ 46 w 186"/>
                  <a:gd name="T73" fmla="*/ 145 h 163"/>
                  <a:gd name="T74" fmla="*/ 38 w 186"/>
                  <a:gd name="T75" fmla="*/ 136 h 163"/>
                  <a:gd name="T76" fmla="*/ 30 w 186"/>
                  <a:gd name="T77" fmla="*/ 138 h 163"/>
                  <a:gd name="T78" fmla="*/ 8 w 186"/>
                  <a:gd name="T79" fmla="*/ 116 h 163"/>
                  <a:gd name="T80" fmla="*/ 10 w 186"/>
                  <a:gd name="T81" fmla="*/ 106 h 163"/>
                  <a:gd name="T82" fmla="*/ 0 w 186"/>
                  <a:gd name="T83" fmla="*/ 88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86" h="163">
                    <a:moveTo>
                      <a:pt x="0" y="88"/>
                    </a:moveTo>
                    <a:cubicBezTo>
                      <a:pt x="0" y="80"/>
                      <a:pt x="4" y="73"/>
                      <a:pt x="11" y="69"/>
                    </a:cubicBezTo>
                    <a:cubicBezTo>
                      <a:pt x="6" y="68"/>
                      <a:pt x="3" y="63"/>
                      <a:pt x="3" y="58"/>
                    </a:cubicBezTo>
                    <a:cubicBezTo>
                      <a:pt x="3" y="51"/>
                      <a:pt x="9" y="46"/>
                      <a:pt x="15" y="46"/>
                    </a:cubicBezTo>
                    <a:cubicBezTo>
                      <a:pt x="16" y="46"/>
                      <a:pt x="18" y="46"/>
                      <a:pt x="19" y="46"/>
                    </a:cubicBezTo>
                    <a:cubicBezTo>
                      <a:pt x="17" y="44"/>
                      <a:pt x="17" y="41"/>
                      <a:pt x="17" y="38"/>
                    </a:cubicBezTo>
                    <a:cubicBezTo>
                      <a:pt x="17" y="27"/>
                      <a:pt x="26" y="18"/>
                      <a:pt x="37" y="18"/>
                    </a:cubicBezTo>
                    <a:cubicBezTo>
                      <a:pt x="39" y="18"/>
                      <a:pt x="42" y="18"/>
                      <a:pt x="44" y="19"/>
                    </a:cubicBezTo>
                    <a:cubicBezTo>
                      <a:pt x="47" y="13"/>
                      <a:pt x="54" y="9"/>
                      <a:pt x="61" y="9"/>
                    </a:cubicBezTo>
                    <a:cubicBezTo>
                      <a:pt x="66" y="9"/>
                      <a:pt x="71" y="11"/>
                      <a:pt x="75" y="15"/>
                    </a:cubicBezTo>
                    <a:cubicBezTo>
                      <a:pt x="78" y="6"/>
                      <a:pt x="86" y="0"/>
                      <a:pt x="95" y="0"/>
                    </a:cubicBezTo>
                    <a:cubicBezTo>
                      <a:pt x="103" y="0"/>
                      <a:pt x="110" y="5"/>
                      <a:pt x="114" y="11"/>
                    </a:cubicBezTo>
                    <a:cubicBezTo>
                      <a:pt x="116" y="10"/>
                      <a:pt x="119" y="9"/>
                      <a:pt x="122" y="9"/>
                    </a:cubicBezTo>
                    <a:cubicBezTo>
                      <a:pt x="135" y="9"/>
                      <a:pt x="145" y="19"/>
                      <a:pt x="146" y="30"/>
                    </a:cubicBezTo>
                    <a:cubicBezTo>
                      <a:pt x="147" y="30"/>
                      <a:pt x="148" y="30"/>
                      <a:pt x="149" y="30"/>
                    </a:cubicBezTo>
                    <a:cubicBezTo>
                      <a:pt x="159" y="30"/>
                      <a:pt x="167" y="38"/>
                      <a:pt x="167" y="48"/>
                    </a:cubicBezTo>
                    <a:cubicBezTo>
                      <a:pt x="167" y="49"/>
                      <a:pt x="167" y="49"/>
                      <a:pt x="167" y="50"/>
                    </a:cubicBezTo>
                    <a:cubicBezTo>
                      <a:pt x="171" y="51"/>
                      <a:pt x="175" y="55"/>
                      <a:pt x="175" y="59"/>
                    </a:cubicBezTo>
                    <a:cubicBezTo>
                      <a:pt x="175" y="60"/>
                      <a:pt x="175" y="61"/>
                      <a:pt x="174" y="62"/>
                    </a:cubicBezTo>
                    <a:cubicBezTo>
                      <a:pt x="181" y="64"/>
                      <a:pt x="186" y="70"/>
                      <a:pt x="186" y="78"/>
                    </a:cubicBezTo>
                    <a:cubicBezTo>
                      <a:pt x="186" y="85"/>
                      <a:pt x="181" y="91"/>
                      <a:pt x="175" y="93"/>
                    </a:cubicBezTo>
                    <a:cubicBezTo>
                      <a:pt x="176" y="95"/>
                      <a:pt x="177" y="97"/>
                      <a:pt x="177" y="99"/>
                    </a:cubicBezTo>
                    <a:cubicBezTo>
                      <a:pt x="177" y="101"/>
                      <a:pt x="176" y="103"/>
                      <a:pt x="175" y="105"/>
                    </a:cubicBezTo>
                    <a:cubicBezTo>
                      <a:pt x="177" y="108"/>
                      <a:pt x="178" y="111"/>
                      <a:pt x="178" y="115"/>
                    </a:cubicBezTo>
                    <a:cubicBezTo>
                      <a:pt x="178" y="124"/>
                      <a:pt x="172" y="132"/>
                      <a:pt x="163" y="133"/>
                    </a:cubicBezTo>
                    <a:cubicBezTo>
                      <a:pt x="163" y="134"/>
                      <a:pt x="163" y="134"/>
                      <a:pt x="163" y="135"/>
                    </a:cubicBezTo>
                    <a:cubicBezTo>
                      <a:pt x="163" y="144"/>
                      <a:pt x="156" y="151"/>
                      <a:pt x="146" y="151"/>
                    </a:cubicBezTo>
                    <a:cubicBezTo>
                      <a:pt x="143" y="151"/>
                      <a:pt x="139" y="150"/>
                      <a:pt x="136" y="148"/>
                    </a:cubicBezTo>
                    <a:cubicBezTo>
                      <a:pt x="133" y="151"/>
                      <a:pt x="129" y="153"/>
                      <a:pt x="125" y="153"/>
                    </a:cubicBezTo>
                    <a:cubicBezTo>
                      <a:pt x="124" y="153"/>
                      <a:pt x="123" y="153"/>
                      <a:pt x="122" y="153"/>
                    </a:cubicBezTo>
                    <a:cubicBezTo>
                      <a:pt x="120" y="159"/>
                      <a:pt x="115" y="163"/>
                      <a:pt x="109" y="163"/>
                    </a:cubicBezTo>
                    <a:cubicBezTo>
                      <a:pt x="103" y="163"/>
                      <a:pt x="98" y="159"/>
                      <a:pt x="96" y="154"/>
                    </a:cubicBezTo>
                    <a:cubicBezTo>
                      <a:pt x="94" y="155"/>
                      <a:pt x="91" y="156"/>
                      <a:pt x="88" y="156"/>
                    </a:cubicBezTo>
                    <a:cubicBezTo>
                      <a:pt x="84" y="156"/>
                      <a:pt x="80" y="154"/>
                      <a:pt x="77" y="152"/>
                    </a:cubicBezTo>
                    <a:cubicBezTo>
                      <a:pt x="75" y="158"/>
                      <a:pt x="69" y="162"/>
                      <a:pt x="62" y="162"/>
                    </a:cubicBezTo>
                    <a:cubicBezTo>
                      <a:pt x="53" y="162"/>
                      <a:pt x="46" y="154"/>
                      <a:pt x="46" y="145"/>
                    </a:cubicBezTo>
                    <a:cubicBezTo>
                      <a:pt x="46" y="145"/>
                      <a:pt x="46" y="145"/>
                      <a:pt x="46" y="145"/>
                    </a:cubicBezTo>
                    <a:cubicBezTo>
                      <a:pt x="42" y="143"/>
                      <a:pt x="39" y="140"/>
                      <a:pt x="38" y="136"/>
                    </a:cubicBezTo>
                    <a:cubicBezTo>
                      <a:pt x="35" y="137"/>
                      <a:pt x="33" y="138"/>
                      <a:pt x="30" y="138"/>
                    </a:cubicBezTo>
                    <a:cubicBezTo>
                      <a:pt x="18" y="138"/>
                      <a:pt x="8" y="128"/>
                      <a:pt x="8" y="116"/>
                    </a:cubicBezTo>
                    <a:cubicBezTo>
                      <a:pt x="8" y="112"/>
                      <a:pt x="9" y="109"/>
                      <a:pt x="10" y="106"/>
                    </a:cubicBezTo>
                    <a:cubicBezTo>
                      <a:pt x="4" y="102"/>
                      <a:pt x="0" y="96"/>
                      <a:pt x="0" y="8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70" name="Freeform 91">
                <a:extLst>
                  <a:ext uri="{FF2B5EF4-FFF2-40B4-BE49-F238E27FC236}">
                    <a16:creationId xmlns:a16="http://schemas.microsoft.com/office/drawing/2014/main" id="{F46436B0-8994-9005-44DA-9B42D68B8E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4603" y="3168466"/>
                <a:ext cx="178957" cy="164316"/>
              </a:xfrm>
              <a:custGeom>
                <a:avLst/>
                <a:gdLst>
                  <a:gd name="T0" fmla="*/ 0 w 41"/>
                  <a:gd name="T1" fmla="*/ 16 h 38"/>
                  <a:gd name="T2" fmla="*/ 16 w 41"/>
                  <a:gd name="T3" fmla="*/ 0 h 38"/>
                  <a:gd name="T4" fmla="*/ 32 w 41"/>
                  <a:gd name="T5" fmla="*/ 16 h 38"/>
                  <a:gd name="T6" fmla="*/ 32 w 41"/>
                  <a:gd name="T7" fmla="*/ 16 h 38"/>
                  <a:gd name="T8" fmla="*/ 41 w 41"/>
                  <a:gd name="T9" fmla="*/ 27 h 38"/>
                  <a:gd name="T10" fmla="*/ 30 w 41"/>
                  <a:gd name="T11" fmla="*/ 38 h 38"/>
                  <a:gd name="T12" fmla="*/ 23 w 41"/>
                  <a:gd name="T13" fmla="*/ 36 h 38"/>
                  <a:gd name="T14" fmla="*/ 17 w 41"/>
                  <a:gd name="T15" fmla="*/ 37 h 38"/>
                  <a:gd name="T16" fmla="*/ 8 w 41"/>
                  <a:gd name="T17" fmla="*/ 29 h 38"/>
                  <a:gd name="T18" fmla="*/ 0 w 41"/>
                  <a:gd name="T19" fmla="*/ 1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" h="38">
                    <a:moveTo>
                      <a:pt x="0" y="16"/>
                    </a:move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7" y="17"/>
                      <a:pt x="41" y="21"/>
                      <a:pt x="41" y="27"/>
                    </a:cubicBezTo>
                    <a:cubicBezTo>
                      <a:pt x="41" y="33"/>
                      <a:pt x="36" y="38"/>
                      <a:pt x="30" y="38"/>
                    </a:cubicBezTo>
                    <a:cubicBezTo>
                      <a:pt x="27" y="38"/>
                      <a:pt x="25" y="37"/>
                      <a:pt x="23" y="36"/>
                    </a:cubicBezTo>
                    <a:cubicBezTo>
                      <a:pt x="21" y="37"/>
                      <a:pt x="20" y="37"/>
                      <a:pt x="17" y="37"/>
                    </a:cubicBezTo>
                    <a:cubicBezTo>
                      <a:pt x="13" y="37"/>
                      <a:pt x="8" y="34"/>
                      <a:pt x="8" y="29"/>
                    </a:cubicBezTo>
                    <a:cubicBezTo>
                      <a:pt x="3" y="26"/>
                      <a:pt x="0" y="21"/>
                      <a:pt x="0" y="1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71" name="Freeform 92">
                <a:extLst>
                  <a:ext uri="{FF2B5EF4-FFF2-40B4-BE49-F238E27FC236}">
                    <a16:creationId xmlns:a16="http://schemas.microsoft.com/office/drawing/2014/main" id="{292DD82B-48B4-84C3-AE77-1784C5D33A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2304" y="3345796"/>
                <a:ext cx="91105" cy="105748"/>
              </a:xfrm>
              <a:custGeom>
                <a:avLst/>
                <a:gdLst>
                  <a:gd name="T0" fmla="*/ 0 w 21"/>
                  <a:gd name="T1" fmla="*/ 5 h 24"/>
                  <a:gd name="T2" fmla="*/ 6 w 21"/>
                  <a:gd name="T3" fmla="*/ 0 h 24"/>
                  <a:gd name="T4" fmla="*/ 12 w 21"/>
                  <a:gd name="T5" fmla="*/ 5 h 24"/>
                  <a:gd name="T6" fmla="*/ 12 w 21"/>
                  <a:gd name="T7" fmla="*/ 7 h 24"/>
                  <a:gd name="T8" fmla="*/ 12 w 21"/>
                  <a:gd name="T9" fmla="*/ 7 h 24"/>
                  <a:gd name="T10" fmla="*/ 21 w 21"/>
                  <a:gd name="T11" fmla="*/ 16 h 24"/>
                  <a:gd name="T12" fmla="*/ 12 w 21"/>
                  <a:gd name="T13" fmla="*/ 24 h 24"/>
                  <a:gd name="T14" fmla="*/ 3 w 21"/>
                  <a:gd name="T15" fmla="*/ 16 h 24"/>
                  <a:gd name="T16" fmla="*/ 5 w 21"/>
                  <a:gd name="T17" fmla="*/ 11 h 24"/>
                  <a:gd name="T18" fmla="*/ 0 w 21"/>
                  <a:gd name="T19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4">
                    <a:moveTo>
                      <a:pt x="0" y="5"/>
                    </a:moveTo>
                    <a:cubicBezTo>
                      <a:pt x="0" y="2"/>
                      <a:pt x="3" y="0"/>
                      <a:pt x="6" y="0"/>
                    </a:cubicBezTo>
                    <a:cubicBezTo>
                      <a:pt x="9" y="0"/>
                      <a:pt x="12" y="2"/>
                      <a:pt x="12" y="5"/>
                    </a:cubicBezTo>
                    <a:cubicBezTo>
                      <a:pt x="12" y="6"/>
                      <a:pt x="12" y="6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7" y="7"/>
                      <a:pt x="21" y="11"/>
                      <a:pt x="21" y="16"/>
                    </a:cubicBezTo>
                    <a:cubicBezTo>
                      <a:pt x="21" y="20"/>
                      <a:pt x="17" y="24"/>
                      <a:pt x="12" y="24"/>
                    </a:cubicBezTo>
                    <a:cubicBezTo>
                      <a:pt x="7" y="24"/>
                      <a:pt x="3" y="20"/>
                      <a:pt x="3" y="16"/>
                    </a:cubicBezTo>
                    <a:cubicBezTo>
                      <a:pt x="3" y="14"/>
                      <a:pt x="4" y="12"/>
                      <a:pt x="5" y="11"/>
                    </a:cubicBezTo>
                    <a:cubicBezTo>
                      <a:pt x="2" y="10"/>
                      <a:pt x="0" y="8"/>
                      <a:pt x="0" y="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  <p:sp>
            <p:nvSpPr>
              <p:cNvPr id="72" name="Freeform 93">
                <a:extLst>
                  <a:ext uri="{FF2B5EF4-FFF2-40B4-BE49-F238E27FC236}">
                    <a16:creationId xmlns:a16="http://schemas.microsoft.com/office/drawing/2014/main" id="{0B0BCAE2-D9DC-3B3F-3A26-907F580022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02543" y="2625087"/>
                <a:ext cx="322123" cy="325376"/>
              </a:xfrm>
              <a:custGeom>
                <a:avLst/>
                <a:gdLst>
                  <a:gd name="T0" fmla="*/ 74 w 74"/>
                  <a:gd name="T1" fmla="*/ 40 h 75"/>
                  <a:gd name="T2" fmla="*/ 39 w 74"/>
                  <a:gd name="T3" fmla="*/ 75 h 75"/>
                  <a:gd name="T4" fmla="*/ 37 w 74"/>
                  <a:gd name="T5" fmla="*/ 75 h 75"/>
                  <a:gd name="T6" fmla="*/ 34 w 74"/>
                  <a:gd name="T7" fmla="*/ 75 h 75"/>
                  <a:gd name="T8" fmla="*/ 0 w 74"/>
                  <a:gd name="T9" fmla="*/ 40 h 75"/>
                  <a:gd name="T10" fmla="*/ 0 w 74"/>
                  <a:gd name="T11" fmla="*/ 35 h 75"/>
                  <a:gd name="T12" fmla="*/ 34 w 74"/>
                  <a:gd name="T13" fmla="*/ 1 h 75"/>
                  <a:gd name="T14" fmla="*/ 37 w 74"/>
                  <a:gd name="T15" fmla="*/ 0 h 75"/>
                  <a:gd name="T16" fmla="*/ 39 w 74"/>
                  <a:gd name="T17" fmla="*/ 1 h 75"/>
                  <a:gd name="T18" fmla="*/ 74 w 74"/>
                  <a:gd name="T19" fmla="*/ 35 h 75"/>
                  <a:gd name="T20" fmla="*/ 21 w 74"/>
                  <a:gd name="T21" fmla="*/ 50 h 75"/>
                  <a:gd name="T22" fmla="*/ 34 w 74"/>
                  <a:gd name="T23" fmla="*/ 40 h 75"/>
                  <a:gd name="T24" fmla="*/ 21 w 74"/>
                  <a:gd name="T25" fmla="*/ 50 h 75"/>
                  <a:gd name="T26" fmla="*/ 34 w 74"/>
                  <a:gd name="T27" fmla="*/ 55 h 75"/>
                  <a:gd name="T28" fmla="*/ 34 w 74"/>
                  <a:gd name="T29" fmla="*/ 70 h 75"/>
                  <a:gd name="T30" fmla="*/ 34 w 74"/>
                  <a:gd name="T31" fmla="*/ 35 h 75"/>
                  <a:gd name="T32" fmla="*/ 21 w 74"/>
                  <a:gd name="T33" fmla="*/ 25 h 75"/>
                  <a:gd name="T34" fmla="*/ 64 w 74"/>
                  <a:gd name="T35" fmla="*/ 20 h 75"/>
                  <a:gd name="T36" fmla="*/ 57 w 74"/>
                  <a:gd name="T37" fmla="*/ 20 h 75"/>
                  <a:gd name="T38" fmla="*/ 22 w 74"/>
                  <a:gd name="T39" fmla="*/ 20 h 75"/>
                  <a:gd name="T40" fmla="*/ 34 w 74"/>
                  <a:gd name="T41" fmla="*/ 6 h 75"/>
                  <a:gd name="T42" fmla="*/ 10 w 74"/>
                  <a:gd name="T43" fmla="*/ 55 h 75"/>
                  <a:gd name="T44" fmla="*/ 17 w 74"/>
                  <a:gd name="T45" fmla="*/ 55 h 75"/>
                  <a:gd name="T46" fmla="*/ 16 w 74"/>
                  <a:gd name="T47" fmla="*/ 25 h 75"/>
                  <a:gd name="T48" fmla="*/ 5 w 74"/>
                  <a:gd name="T49" fmla="*/ 35 h 75"/>
                  <a:gd name="T50" fmla="*/ 16 w 74"/>
                  <a:gd name="T51" fmla="*/ 25 h 75"/>
                  <a:gd name="T52" fmla="*/ 5 w 74"/>
                  <a:gd name="T53" fmla="*/ 40 h 75"/>
                  <a:gd name="T54" fmla="*/ 16 w 74"/>
                  <a:gd name="T55" fmla="*/ 50 h 75"/>
                  <a:gd name="T56" fmla="*/ 23 w 74"/>
                  <a:gd name="T57" fmla="*/ 9 h 75"/>
                  <a:gd name="T58" fmla="*/ 17 w 74"/>
                  <a:gd name="T59" fmla="*/ 20 h 75"/>
                  <a:gd name="T60" fmla="*/ 58 w 74"/>
                  <a:gd name="T61" fmla="*/ 25 h 75"/>
                  <a:gd name="T62" fmla="*/ 69 w 74"/>
                  <a:gd name="T63" fmla="*/ 35 h 75"/>
                  <a:gd name="T64" fmla="*/ 58 w 74"/>
                  <a:gd name="T65" fmla="*/ 25 h 75"/>
                  <a:gd name="T66" fmla="*/ 64 w 74"/>
                  <a:gd name="T67" fmla="*/ 55 h 75"/>
                  <a:gd name="T68" fmla="*/ 51 w 74"/>
                  <a:gd name="T69" fmla="*/ 67 h 75"/>
                  <a:gd name="T70" fmla="*/ 67 w 74"/>
                  <a:gd name="T71" fmla="*/ 50 h 75"/>
                  <a:gd name="T72" fmla="*/ 59 w 74"/>
                  <a:gd name="T73" fmla="*/ 40 h 75"/>
                  <a:gd name="T74" fmla="*/ 39 w 74"/>
                  <a:gd name="T75" fmla="*/ 6 h 75"/>
                  <a:gd name="T76" fmla="*/ 52 w 74"/>
                  <a:gd name="T77" fmla="*/ 20 h 75"/>
                  <a:gd name="T78" fmla="*/ 53 w 74"/>
                  <a:gd name="T79" fmla="*/ 25 h 75"/>
                  <a:gd name="T80" fmla="*/ 39 w 74"/>
                  <a:gd name="T81" fmla="*/ 35 h 75"/>
                  <a:gd name="T82" fmla="*/ 53 w 74"/>
                  <a:gd name="T83" fmla="*/ 25 h 75"/>
                  <a:gd name="T84" fmla="*/ 39 w 74"/>
                  <a:gd name="T85" fmla="*/ 40 h 75"/>
                  <a:gd name="T86" fmla="*/ 53 w 74"/>
                  <a:gd name="T87" fmla="*/ 50 h 75"/>
                  <a:gd name="T88" fmla="*/ 39 w 74"/>
                  <a:gd name="T89" fmla="*/ 55 h 75"/>
                  <a:gd name="T90" fmla="*/ 52 w 74"/>
                  <a:gd name="T91" fmla="*/ 5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74" h="75">
                    <a:moveTo>
                      <a:pt x="74" y="38"/>
                    </a:moveTo>
                    <a:cubicBezTo>
                      <a:pt x="74" y="40"/>
                      <a:pt x="74" y="40"/>
                      <a:pt x="74" y="40"/>
                    </a:cubicBezTo>
                    <a:cubicBezTo>
                      <a:pt x="74" y="40"/>
                      <a:pt x="74" y="40"/>
                      <a:pt x="74" y="40"/>
                    </a:cubicBezTo>
                    <a:cubicBezTo>
                      <a:pt x="73" y="59"/>
                      <a:pt x="58" y="74"/>
                      <a:pt x="39" y="75"/>
                    </a:cubicBezTo>
                    <a:cubicBezTo>
                      <a:pt x="39" y="75"/>
                      <a:pt x="39" y="75"/>
                      <a:pt x="39" y="75"/>
                    </a:cubicBezTo>
                    <a:cubicBezTo>
                      <a:pt x="37" y="75"/>
                      <a:pt x="37" y="75"/>
                      <a:pt x="37" y="75"/>
                    </a:cubicBezTo>
                    <a:cubicBezTo>
                      <a:pt x="34" y="75"/>
                      <a:pt x="34" y="75"/>
                      <a:pt x="34" y="75"/>
                    </a:cubicBezTo>
                    <a:cubicBezTo>
                      <a:pt x="34" y="75"/>
                      <a:pt x="34" y="75"/>
                      <a:pt x="34" y="75"/>
                    </a:cubicBezTo>
                    <a:cubicBezTo>
                      <a:pt x="16" y="74"/>
                      <a:pt x="1" y="59"/>
                      <a:pt x="0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" y="17"/>
                      <a:pt x="16" y="2"/>
                      <a:pt x="34" y="1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58" y="2"/>
                      <a:pt x="73" y="17"/>
                      <a:pt x="74" y="35"/>
                    </a:cubicBezTo>
                    <a:cubicBezTo>
                      <a:pt x="74" y="35"/>
                      <a:pt x="74" y="35"/>
                      <a:pt x="74" y="35"/>
                    </a:cubicBezTo>
                    <a:lnTo>
                      <a:pt x="74" y="38"/>
                    </a:lnTo>
                    <a:close/>
                    <a:moveTo>
                      <a:pt x="21" y="50"/>
                    </a:moveTo>
                    <a:cubicBezTo>
                      <a:pt x="34" y="50"/>
                      <a:pt x="34" y="50"/>
                      <a:pt x="34" y="5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0" y="44"/>
                      <a:pt x="20" y="47"/>
                      <a:pt x="21" y="50"/>
                    </a:cubicBezTo>
                    <a:close/>
                    <a:moveTo>
                      <a:pt x="34" y="70"/>
                    </a:moveTo>
                    <a:cubicBezTo>
                      <a:pt x="34" y="55"/>
                      <a:pt x="34" y="55"/>
                      <a:pt x="34" y="55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5" y="63"/>
                      <a:pt x="29" y="68"/>
                      <a:pt x="34" y="70"/>
                    </a:cubicBezTo>
                    <a:close/>
                    <a:moveTo>
                      <a:pt x="20" y="35"/>
                    </a:move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0" y="28"/>
                      <a:pt x="20" y="32"/>
                      <a:pt x="20" y="35"/>
                    </a:cubicBezTo>
                    <a:close/>
                    <a:moveTo>
                      <a:pt x="64" y="20"/>
                    </a:moveTo>
                    <a:cubicBezTo>
                      <a:pt x="61" y="15"/>
                      <a:pt x="56" y="11"/>
                      <a:pt x="51" y="9"/>
                    </a:cubicBezTo>
                    <a:cubicBezTo>
                      <a:pt x="53" y="12"/>
                      <a:pt x="55" y="16"/>
                      <a:pt x="57" y="20"/>
                    </a:cubicBezTo>
                    <a:lnTo>
                      <a:pt x="64" y="20"/>
                    </a:lnTo>
                    <a:close/>
                    <a:moveTo>
                      <a:pt x="22" y="20"/>
                    </a:moveTo>
                    <a:cubicBezTo>
                      <a:pt x="34" y="20"/>
                      <a:pt x="34" y="20"/>
                      <a:pt x="34" y="20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29" y="7"/>
                      <a:pt x="25" y="13"/>
                      <a:pt x="22" y="20"/>
                    </a:cubicBezTo>
                    <a:close/>
                    <a:moveTo>
                      <a:pt x="10" y="55"/>
                    </a:moveTo>
                    <a:cubicBezTo>
                      <a:pt x="13" y="60"/>
                      <a:pt x="18" y="64"/>
                      <a:pt x="23" y="67"/>
                    </a:cubicBezTo>
                    <a:cubicBezTo>
                      <a:pt x="21" y="64"/>
                      <a:pt x="19" y="60"/>
                      <a:pt x="17" y="55"/>
                    </a:cubicBezTo>
                    <a:lnTo>
                      <a:pt x="10" y="55"/>
                    </a:lnTo>
                    <a:close/>
                    <a:moveTo>
                      <a:pt x="16" y="25"/>
                    </a:moveTo>
                    <a:cubicBezTo>
                      <a:pt x="7" y="25"/>
                      <a:pt x="7" y="25"/>
                      <a:pt x="7" y="25"/>
                    </a:cubicBezTo>
                    <a:cubicBezTo>
                      <a:pt x="6" y="28"/>
                      <a:pt x="5" y="32"/>
                      <a:pt x="5" y="35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5" y="32"/>
                      <a:pt x="15" y="28"/>
                      <a:pt x="16" y="25"/>
                    </a:cubicBezTo>
                    <a:close/>
                    <a:moveTo>
                      <a:pt x="15" y="40"/>
                    </a:moveTo>
                    <a:cubicBezTo>
                      <a:pt x="5" y="40"/>
                      <a:pt x="5" y="40"/>
                      <a:pt x="5" y="40"/>
                    </a:cubicBezTo>
                    <a:cubicBezTo>
                      <a:pt x="5" y="44"/>
                      <a:pt x="6" y="47"/>
                      <a:pt x="7" y="50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5" y="47"/>
                      <a:pt x="15" y="44"/>
                      <a:pt x="15" y="40"/>
                    </a:cubicBezTo>
                    <a:close/>
                    <a:moveTo>
                      <a:pt x="23" y="9"/>
                    </a:moveTo>
                    <a:cubicBezTo>
                      <a:pt x="18" y="11"/>
                      <a:pt x="13" y="15"/>
                      <a:pt x="10" y="20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19" y="16"/>
                      <a:pt x="21" y="12"/>
                      <a:pt x="23" y="9"/>
                    </a:cubicBezTo>
                    <a:close/>
                    <a:moveTo>
                      <a:pt x="58" y="25"/>
                    </a:moveTo>
                    <a:cubicBezTo>
                      <a:pt x="59" y="28"/>
                      <a:pt x="59" y="32"/>
                      <a:pt x="59" y="35"/>
                    </a:cubicBezTo>
                    <a:cubicBezTo>
                      <a:pt x="69" y="35"/>
                      <a:pt x="69" y="35"/>
                      <a:pt x="69" y="35"/>
                    </a:cubicBezTo>
                    <a:cubicBezTo>
                      <a:pt x="69" y="32"/>
                      <a:pt x="68" y="28"/>
                      <a:pt x="67" y="25"/>
                    </a:cubicBezTo>
                    <a:lnTo>
                      <a:pt x="58" y="25"/>
                    </a:lnTo>
                    <a:close/>
                    <a:moveTo>
                      <a:pt x="51" y="67"/>
                    </a:moveTo>
                    <a:cubicBezTo>
                      <a:pt x="56" y="64"/>
                      <a:pt x="61" y="60"/>
                      <a:pt x="64" y="55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60"/>
                      <a:pt x="53" y="64"/>
                      <a:pt x="51" y="67"/>
                    </a:cubicBezTo>
                    <a:close/>
                    <a:moveTo>
                      <a:pt x="58" y="50"/>
                    </a:moveTo>
                    <a:cubicBezTo>
                      <a:pt x="67" y="50"/>
                      <a:pt x="67" y="50"/>
                      <a:pt x="67" y="50"/>
                    </a:cubicBezTo>
                    <a:cubicBezTo>
                      <a:pt x="68" y="47"/>
                      <a:pt x="69" y="44"/>
                      <a:pt x="69" y="40"/>
                    </a:cubicBezTo>
                    <a:cubicBezTo>
                      <a:pt x="59" y="40"/>
                      <a:pt x="59" y="40"/>
                      <a:pt x="59" y="40"/>
                    </a:cubicBezTo>
                    <a:cubicBezTo>
                      <a:pt x="59" y="44"/>
                      <a:pt x="59" y="47"/>
                      <a:pt x="58" y="50"/>
                    </a:cubicBezTo>
                    <a:close/>
                    <a:moveTo>
                      <a:pt x="39" y="6"/>
                    </a:moveTo>
                    <a:cubicBezTo>
                      <a:pt x="39" y="20"/>
                      <a:pt x="39" y="20"/>
                      <a:pt x="39" y="20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49" y="13"/>
                      <a:pt x="45" y="7"/>
                      <a:pt x="39" y="6"/>
                    </a:cubicBezTo>
                    <a:close/>
                    <a:moveTo>
                      <a:pt x="53" y="25"/>
                    </a:moveTo>
                    <a:cubicBezTo>
                      <a:pt x="39" y="25"/>
                      <a:pt x="39" y="25"/>
                      <a:pt x="39" y="25"/>
                    </a:cubicBezTo>
                    <a:cubicBezTo>
                      <a:pt x="39" y="35"/>
                      <a:pt x="39" y="35"/>
                      <a:pt x="39" y="35"/>
                    </a:cubicBezTo>
                    <a:cubicBezTo>
                      <a:pt x="54" y="35"/>
                      <a:pt x="54" y="35"/>
                      <a:pt x="54" y="35"/>
                    </a:cubicBezTo>
                    <a:cubicBezTo>
                      <a:pt x="54" y="32"/>
                      <a:pt x="54" y="28"/>
                      <a:pt x="53" y="25"/>
                    </a:cubicBezTo>
                    <a:close/>
                    <a:moveTo>
                      <a:pt x="54" y="40"/>
                    </a:moveTo>
                    <a:cubicBezTo>
                      <a:pt x="39" y="40"/>
                      <a:pt x="39" y="40"/>
                      <a:pt x="39" y="40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4" y="47"/>
                      <a:pt x="54" y="44"/>
                      <a:pt x="54" y="40"/>
                    </a:cubicBezTo>
                    <a:close/>
                    <a:moveTo>
                      <a:pt x="39" y="55"/>
                    </a:moveTo>
                    <a:cubicBezTo>
                      <a:pt x="39" y="70"/>
                      <a:pt x="39" y="70"/>
                      <a:pt x="39" y="70"/>
                    </a:cubicBezTo>
                    <a:cubicBezTo>
                      <a:pt x="45" y="68"/>
                      <a:pt x="49" y="63"/>
                      <a:pt x="52" y="55"/>
                    </a:cubicBezTo>
                    <a:lnTo>
                      <a:pt x="39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17"/>
                <a:endParaRPr lang="en-US" sz="1350">
                  <a:solidFill>
                    <a:srgbClr val="F06446"/>
                  </a:solidFill>
                  <a:latin typeface="Aptos" panose="02110004020202020204"/>
                </a:endParaRPr>
              </a:p>
            </p:txBody>
          </p:sp>
        </p:grpSp>
      </p:grpSp>
      <p:pic>
        <p:nvPicPr>
          <p:cNvPr id="2052" name="Picture 4" descr="Intelligence Artificielle PNG pour téléchargement gratuit">
            <a:extLst>
              <a:ext uri="{FF2B5EF4-FFF2-40B4-BE49-F238E27FC236}">
                <a16:creationId xmlns:a16="http://schemas.microsoft.com/office/drawing/2014/main" id="{D6E680BF-3B68-8C92-C12E-338090995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054" y="2381549"/>
            <a:ext cx="1988060" cy="1325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8C359031-2134-DDFB-2B96-DB1906F007DF}"/>
              </a:ext>
            </a:extLst>
          </p:cNvPr>
          <p:cNvSpPr/>
          <p:nvPr/>
        </p:nvSpPr>
        <p:spPr>
          <a:xfrm rot="16200000">
            <a:off x="-2689317" y="3331739"/>
            <a:ext cx="6858577" cy="237581"/>
          </a:xfrm>
          <a:prstGeom prst="rect">
            <a:avLst/>
          </a:prstGeom>
          <a:solidFill>
            <a:srgbClr val="00B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3891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55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FE93EF4-8048-9618-823F-425F50F36A6F}"/>
              </a:ext>
            </a:extLst>
          </p:cNvPr>
          <p:cNvSpPr/>
          <p:nvPr/>
        </p:nvSpPr>
        <p:spPr>
          <a:xfrm>
            <a:off x="9754799" y="0"/>
            <a:ext cx="2480112" cy="6858000"/>
          </a:xfrm>
          <a:prstGeom prst="rect">
            <a:avLst/>
          </a:prstGeom>
          <a:solidFill>
            <a:srgbClr val="00B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710DB11-4F98-950D-9526-88E3DF19F9F4}"/>
              </a:ext>
            </a:extLst>
          </p:cNvPr>
          <p:cNvSpPr txBox="1">
            <a:spLocks/>
          </p:cNvSpPr>
          <p:nvPr/>
        </p:nvSpPr>
        <p:spPr>
          <a:xfrm>
            <a:off x="1078383" y="959138"/>
            <a:ext cx="5044516" cy="33458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17">
              <a:spcAft>
                <a:spcPts val="450"/>
              </a:spcAft>
            </a:pPr>
            <a:r>
              <a:rPr lang="en-US" sz="3300" dirty="0" err="1">
                <a:solidFill>
                  <a:srgbClr val="FFFFFF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Optimiser</a:t>
            </a:r>
            <a:r>
              <a:rPr lang="en-US" sz="3300" dirty="0">
                <a:solidFill>
                  <a:srgbClr val="FFFFFF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300" dirty="0" err="1">
                <a:solidFill>
                  <a:srgbClr val="FFFFFF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sa</a:t>
            </a:r>
            <a:r>
              <a:rPr lang="en-US" sz="3300" dirty="0">
                <a:solidFill>
                  <a:srgbClr val="FFFFFF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communication avec ChatGPT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B108120-0016-069D-A70E-477DC768571F}"/>
              </a:ext>
            </a:extLst>
          </p:cNvPr>
          <p:cNvSpPr txBox="1"/>
          <p:nvPr/>
        </p:nvSpPr>
        <p:spPr>
          <a:xfrm>
            <a:off x="335285" y="3314324"/>
            <a:ext cx="5423258" cy="143880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 indent="-171455" defTabSz="685817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rgbClr val="F06446"/>
              </a:solidFill>
              <a:latin typeface="Metric Regular" panose="020B05030302020602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57272" lvl="2" indent="-171455" defTabSz="685817">
              <a:lnSpc>
                <a:spcPct val="90000"/>
              </a:lnSpc>
              <a:spcAft>
                <a:spcPts val="600"/>
              </a:spcAft>
              <a:buSzPts val="1000"/>
              <a:buFont typeface="Arial" panose="020B0604020202020204" pitchFamily="34" charset="0"/>
              <a:buChar char="•"/>
              <a:tabLst>
                <a:tab pos="1028726" algn="l"/>
              </a:tabLst>
            </a:pPr>
            <a:r>
              <a:rPr lang="en-US" dirty="0" err="1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Rédaction</a:t>
            </a:r>
            <a:r>
              <a:rPr lang="en-US" dirty="0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posts </a:t>
            </a:r>
            <a:r>
              <a:rPr lang="en-US" dirty="0" err="1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engageants</a:t>
            </a:r>
            <a:r>
              <a:rPr lang="en-US" dirty="0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sur les réseaux </a:t>
            </a:r>
            <a:r>
              <a:rPr lang="en-US" dirty="0" err="1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sociaux</a:t>
            </a:r>
            <a:r>
              <a:rPr lang="en-US" dirty="0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marL="857272" lvl="2" indent="-171455" defTabSz="685817">
              <a:lnSpc>
                <a:spcPct val="90000"/>
              </a:lnSpc>
              <a:spcAft>
                <a:spcPts val="600"/>
              </a:spcAft>
              <a:buSzPts val="1000"/>
              <a:buFont typeface="Arial" panose="020B0604020202020204" pitchFamily="34" charset="0"/>
              <a:buChar char="•"/>
              <a:tabLst>
                <a:tab pos="1028726" algn="l"/>
              </a:tabLst>
            </a:pPr>
            <a:r>
              <a:rPr lang="en-US" dirty="0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Suggestions de </a:t>
            </a:r>
            <a:r>
              <a:rPr lang="en-US" dirty="0" err="1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réponses</a:t>
            </a:r>
            <a:r>
              <a:rPr lang="en-US" dirty="0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aux </a:t>
            </a:r>
            <a:r>
              <a:rPr lang="en-US" dirty="0" err="1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commentaires</a:t>
            </a:r>
            <a:r>
              <a:rPr lang="en-US" dirty="0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/messages. (Avis Google)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105FC0F-0CE9-61AD-23A0-E67532FF1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0204" y="1860290"/>
            <a:ext cx="5316511" cy="31257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B17879EA-C46C-7D28-04E9-90B60A5EE21A}"/>
              </a:ext>
            </a:extLst>
          </p:cNvPr>
          <p:cNvSpPr txBox="1"/>
          <p:nvPr/>
        </p:nvSpPr>
        <p:spPr>
          <a:xfrm>
            <a:off x="8946807" y="1575027"/>
            <a:ext cx="5993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0" i="0" dirty="0">
                <a:solidFill>
                  <a:srgbClr val="474747"/>
                </a:solidFill>
                <a:effectLst/>
                <a:latin typeface="Arial" panose="020B0604020202020204" pitchFamily="34" charset="0"/>
              </a:rPr>
              <a:t>📍</a:t>
            </a:r>
            <a:endParaRPr lang="fr-FR" sz="24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0CDFDEA-CFDF-E5BC-A8BB-E27052BE719F}"/>
              </a:ext>
            </a:extLst>
          </p:cNvPr>
          <p:cNvSpPr/>
          <p:nvPr/>
        </p:nvSpPr>
        <p:spPr>
          <a:xfrm rot="16200000">
            <a:off x="-2975213" y="3309921"/>
            <a:ext cx="6858577" cy="237581"/>
          </a:xfrm>
          <a:prstGeom prst="rect">
            <a:avLst/>
          </a:prstGeom>
          <a:solidFill>
            <a:srgbClr val="00B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4362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55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960FDC0-AC10-C6CC-3C0E-0F1F8312B186}"/>
              </a:ext>
            </a:extLst>
          </p:cNvPr>
          <p:cNvSpPr/>
          <p:nvPr/>
        </p:nvSpPr>
        <p:spPr>
          <a:xfrm>
            <a:off x="-15729" y="5891885"/>
            <a:ext cx="12192000" cy="218623"/>
          </a:xfrm>
          <a:prstGeom prst="rect">
            <a:avLst/>
          </a:prstGeom>
          <a:solidFill>
            <a:srgbClr val="00B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33D94C-01FF-8B1B-340E-B9FD9F127A38}"/>
              </a:ext>
            </a:extLst>
          </p:cNvPr>
          <p:cNvSpPr/>
          <p:nvPr/>
        </p:nvSpPr>
        <p:spPr>
          <a:xfrm>
            <a:off x="0" y="6215743"/>
            <a:ext cx="12234911" cy="642256"/>
          </a:xfrm>
          <a:prstGeom prst="rect">
            <a:avLst/>
          </a:prstGeom>
          <a:solidFill>
            <a:srgbClr val="00B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58BA88A-A240-A18D-D62B-26F88D0826A8}"/>
              </a:ext>
            </a:extLst>
          </p:cNvPr>
          <p:cNvSpPr txBox="1">
            <a:spLocks/>
          </p:cNvSpPr>
          <p:nvPr/>
        </p:nvSpPr>
        <p:spPr>
          <a:xfrm>
            <a:off x="989578" y="1196339"/>
            <a:ext cx="4549626" cy="1709825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17">
              <a:spcAft>
                <a:spcPts val="450"/>
              </a:spcAft>
            </a:pPr>
            <a:r>
              <a:rPr lang="en-US" sz="3300" dirty="0">
                <a:solidFill>
                  <a:schemeClr val="bg1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AIDE A LA REDACTION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89BE967-076E-249B-C3AC-B503BA6096B1}"/>
              </a:ext>
            </a:extLst>
          </p:cNvPr>
          <p:cNvSpPr txBox="1"/>
          <p:nvPr/>
        </p:nvSpPr>
        <p:spPr>
          <a:xfrm>
            <a:off x="989578" y="3125067"/>
            <a:ext cx="5476536" cy="140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685817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bg1"/>
                </a:solidFill>
                <a:latin typeface="Metric Regular" panose="020B0503030202060203" pitchFamily="34" charset="0"/>
              </a:rPr>
              <a:t>Rédiger un courrier administratif, un mail, une invitation</a:t>
            </a:r>
          </a:p>
          <a:p>
            <a:pPr marL="285750" indent="-285750" defTabSz="685817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bg1"/>
                </a:solidFill>
                <a:latin typeface="Metric Regular" panose="020B0503030202060203" pitchFamily="34" charset="0"/>
              </a:rPr>
              <a:t>Rédiger un script pour décrire un produit</a:t>
            </a:r>
          </a:p>
          <a:p>
            <a:pPr marL="285750" indent="-285750" defTabSz="685817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bg1"/>
                </a:solidFill>
                <a:latin typeface="Metric Regular" panose="020B0503030202060203" pitchFamily="34" charset="0"/>
              </a:rPr>
              <a:t>Réaliser des résumés de documents</a:t>
            </a:r>
          </a:p>
          <a:p>
            <a:pPr marL="285750" indent="-285750" defTabSz="685817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bg1"/>
                </a:solidFill>
                <a:latin typeface="Metric Regular" panose="020B0503030202060203" pitchFamily="34" charset="0"/>
              </a:rPr>
              <a:t>Rédiger un discours</a:t>
            </a:r>
          </a:p>
          <a:p>
            <a:pPr defTabSz="685817"/>
            <a:endParaRPr lang="fr-FR" sz="1350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DC033AC-C220-84F9-D04E-CB324B6A2192}"/>
              </a:ext>
            </a:extLst>
          </p:cNvPr>
          <p:cNvSpPr txBox="1"/>
          <p:nvPr/>
        </p:nvSpPr>
        <p:spPr>
          <a:xfrm>
            <a:off x="10524953" y="2269672"/>
            <a:ext cx="338479" cy="213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7"/>
            <a:r>
              <a:rPr lang="fr-FR" sz="787">
                <a:solidFill>
                  <a:schemeClr val="bg1"/>
                </a:solidFill>
                <a:latin typeface="Aptos" panose="02110004020202020204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</a:t>
            </a:r>
            <a:endParaRPr lang="fr-FR" sz="787">
              <a:solidFill>
                <a:schemeClr val="bg1"/>
              </a:solidFill>
              <a:latin typeface="Aptos" panose="02110004020202020204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5A095E2-15B8-EEF3-C95D-72BD23E7D9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667" b="91167" l="8333" r="90500">
                        <a14:foregroundMark x1="50500" y1="8833" x2="50500" y2="8833"/>
                        <a14:foregroundMark x1="90500" y1="49667" x2="90500" y2="49667"/>
                        <a14:foregroundMark x1="49500" y1="91167" x2="49500" y2="91167"/>
                        <a14:foregroundMark x1="9000" y1="49167" x2="9000" y2="49167"/>
                        <a14:foregroundMark x1="50000" y1="25167" x2="49000" y2="75500"/>
                        <a14:foregroundMark x1="28500" y1="39500" x2="66667" y2="48500"/>
                        <a14:foregroundMark x1="66667" y1="48500" x2="39500" y2="62167"/>
                        <a14:foregroundMark x1="39500" y1="62167" x2="70167" y2="69000"/>
                        <a14:foregroundMark x1="70167" y1="69000" x2="43500" y2="20667"/>
                        <a14:foregroundMark x1="60667" y1="24500" x2="63667" y2="42667"/>
                        <a14:foregroundMark x1="63667" y1="42667" x2="53500" y2="31667"/>
                        <a14:foregroundMark x1="53500" y1="31667" x2="38833" y2="35833"/>
                        <a14:foregroundMark x1="38833" y1="35833" x2="28500" y2="42500"/>
                        <a14:foregroundMark x1="28500" y1="42500" x2="40667" y2="65000"/>
                        <a14:foregroundMark x1="40667" y1="65000" x2="53500" y2="69500"/>
                        <a14:foregroundMark x1="53500" y1="69500" x2="64833" y2="68667"/>
                        <a14:foregroundMark x1="64833" y1="68667" x2="69500" y2="65667"/>
                        <a14:foregroundMark x1="35167" y1="27833" x2="28833" y2="34833"/>
                        <a14:foregroundMark x1="28833" y1="34833" x2="28833" y2="35167"/>
                        <a14:foregroundMark x1="36500" y1="57833" x2="36167" y2="70833"/>
                        <a14:foregroundMark x1="36167" y1="70833" x2="31333" y2="59333"/>
                        <a14:foregroundMark x1="31333" y1="59333" x2="38000" y2="65000"/>
                        <a14:foregroundMark x1="38000" y1="65000" x2="50833" y2="66667"/>
                        <a14:foregroundMark x1="50833" y1="66667" x2="48333" y2="65167"/>
                        <a14:foregroundMark x1="31500" y1="73000" x2="45000" y2="72500"/>
                        <a14:foregroundMark x1="8833" y1="45167" x2="8833" y2="45167"/>
                        <a14:foregroundMark x1="8333" y1="49833" x2="8333" y2="49833"/>
                        <a14:foregroundMark x1="52333" y1="8667" x2="52333" y2="8667"/>
                        <a14:foregroundMark x1="51500" y1="8667" x2="51500" y2="8667"/>
                        <a14:foregroundMark x1="49000" y1="8667" x2="49000" y2="8667"/>
                        <a14:foregroundMark x1="48167" y1="8667" x2="48167" y2="8667"/>
                        <a14:foregroundMark x1="47667" y1="8667" x2="47667" y2="8667"/>
                        <a14:foregroundMark x1="53500" y1="8833" x2="53500" y2="8833"/>
                        <a14:foregroundMark x1="53167" y1="8833" x2="53167" y2="8833"/>
                        <a14:foregroundMark x1="53000" y1="8833" x2="53000" y2="88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98150" y="277586"/>
            <a:ext cx="1992086" cy="199208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0FB2D23-5893-CD7A-C112-CDB2DDACA5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7118" y="5114780"/>
            <a:ext cx="5397763" cy="12747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93280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55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904D0B2E-A1E1-1D01-637D-D545AE1CA87C}"/>
              </a:ext>
            </a:extLst>
          </p:cNvPr>
          <p:cNvSpPr/>
          <p:nvPr/>
        </p:nvSpPr>
        <p:spPr>
          <a:xfrm>
            <a:off x="4819653" y="2440232"/>
            <a:ext cx="6464582" cy="2683125"/>
          </a:xfrm>
          <a:custGeom>
            <a:avLst/>
            <a:gdLst>
              <a:gd name="connsiteX0" fmla="*/ 0 w 8619443"/>
              <a:gd name="connsiteY0" fmla="*/ 0 h 3577500"/>
              <a:gd name="connsiteX1" fmla="*/ 8619443 w 8619443"/>
              <a:gd name="connsiteY1" fmla="*/ 0 h 3577500"/>
              <a:gd name="connsiteX2" fmla="*/ 8619443 w 8619443"/>
              <a:gd name="connsiteY2" fmla="*/ 3577500 h 3577500"/>
              <a:gd name="connsiteX3" fmla="*/ 0 w 8619443"/>
              <a:gd name="connsiteY3" fmla="*/ 3577500 h 3577500"/>
              <a:gd name="connsiteX4" fmla="*/ 0 w 8619443"/>
              <a:gd name="connsiteY4" fmla="*/ 0 h 357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19443" h="3577500">
                <a:moveTo>
                  <a:pt x="0" y="0"/>
                </a:moveTo>
                <a:lnTo>
                  <a:pt x="8619443" y="0"/>
                </a:lnTo>
                <a:lnTo>
                  <a:pt x="8619443" y="3577500"/>
                </a:lnTo>
                <a:lnTo>
                  <a:pt x="0" y="35775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214318" lvl="1" indent="-214318" defTabSz="1066827">
              <a:lnSpc>
                <a:spcPct val="90000"/>
              </a:lnSpc>
              <a:spcAft>
                <a:spcPct val="15000"/>
              </a:spcAft>
              <a:buFontTx/>
              <a:buChar char="•"/>
            </a:pPr>
            <a:r>
              <a:rPr lang="fr-FR" sz="2700" dirty="0">
                <a:solidFill>
                  <a:schemeClr val="bg1"/>
                </a:solidFill>
                <a:latin typeface="Metric Semibold" panose="020B0703030202060203" pitchFamily="34" charset="0"/>
              </a:rPr>
              <a:t>R</a:t>
            </a:r>
            <a:endParaRPr lang="en-US" sz="2700" dirty="0">
              <a:solidFill>
                <a:schemeClr val="bg1"/>
              </a:solidFill>
              <a:latin typeface="Metric Semibold" panose="020B0703030202060203" pitchFamily="34" charset="0"/>
            </a:endParaRPr>
          </a:p>
          <a:p>
            <a:pPr marL="214318" lvl="1" indent="-214318" defTabSz="1066827">
              <a:lnSpc>
                <a:spcPct val="90000"/>
              </a:lnSpc>
              <a:spcAft>
                <a:spcPct val="15000"/>
              </a:spcAft>
              <a:buFontTx/>
              <a:buChar char="•"/>
            </a:pPr>
            <a:r>
              <a:rPr lang="fr-FR" sz="2700" dirty="0">
                <a:solidFill>
                  <a:schemeClr val="bg1"/>
                </a:solidFill>
                <a:latin typeface="Metric Semibold" panose="020B0703030202060203" pitchFamily="34" charset="0"/>
              </a:rPr>
              <a:t>E</a:t>
            </a:r>
            <a:endParaRPr lang="en-US" sz="2700" dirty="0">
              <a:solidFill>
                <a:schemeClr val="bg1"/>
              </a:solidFill>
              <a:latin typeface="Metric Semibold" panose="020B0703030202060203" pitchFamily="34" charset="0"/>
            </a:endParaRPr>
          </a:p>
          <a:p>
            <a:pPr marL="214318" lvl="1" indent="-214318" defTabSz="1066827">
              <a:lnSpc>
                <a:spcPct val="90000"/>
              </a:lnSpc>
              <a:spcAft>
                <a:spcPct val="15000"/>
              </a:spcAft>
              <a:buFontTx/>
              <a:buChar char="•"/>
            </a:pPr>
            <a:r>
              <a:rPr lang="fr-FR" sz="2700" dirty="0">
                <a:solidFill>
                  <a:schemeClr val="bg1"/>
                </a:solidFill>
                <a:latin typeface="Metric Semibold" panose="020B0703030202060203" pitchFamily="34" charset="0"/>
              </a:rPr>
              <a:t>A</a:t>
            </a:r>
            <a:endParaRPr lang="en-US" sz="2700" dirty="0">
              <a:solidFill>
                <a:schemeClr val="bg1"/>
              </a:solidFill>
              <a:latin typeface="Metric Semibold" panose="020B0703030202060203" pitchFamily="34" charset="0"/>
            </a:endParaRPr>
          </a:p>
          <a:p>
            <a:pPr marL="214318" lvl="1" indent="-214318" defTabSz="1066827">
              <a:lnSpc>
                <a:spcPct val="90000"/>
              </a:lnSpc>
              <a:spcAft>
                <a:spcPct val="15000"/>
              </a:spcAft>
              <a:buFontTx/>
              <a:buChar char="•"/>
            </a:pPr>
            <a:r>
              <a:rPr lang="fr-FR" sz="2700" dirty="0">
                <a:solidFill>
                  <a:schemeClr val="bg1"/>
                </a:solidFill>
                <a:latin typeface="Metric Semibold" panose="020B0703030202060203" pitchFamily="34" charset="0"/>
              </a:rPr>
              <a:t>C</a:t>
            </a:r>
            <a:endParaRPr lang="en-US" sz="2700" dirty="0">
              <a:solidFill>
                <a:schemeClr val="bg1"/>
              </a:solidFill>
              <a:latin typeface="Metric Semibold" panose="020B0703030202060203" pitchFamily="34" charset="0"/>
            </a:endParaRPr>
          </a:p>
          <a:p>
            <a:pPr marL="214318" lvl="1" indent="-214318" defTabSz="1066827">
              <a:lnSpc>
                <a:spcPct val="90000"/>
              </a:lnSpc>
              <a:spcAft>
                <a:spcPct val="15000"/>
              </a:spcAft>
              <a:buFontTx/>
              <a:buChar char="•"/>
            </a:pPr>
            <a:r>
              <a:rPr lang="fr-FR" sz="2700" dirty="0">
                <a:solidFill>
                  <a:schemeClr val="bg1"/>
                </a:solidFill>
                <a:latin typeface="Metric Semibold" panose="020B0703030202060203" pitchFamily="34" charset="0"/>
              </a:rPr>
              <a:t>T</a:t>
            </a:r>
            <a:endParaRPr lang="en-US" sz="2700" dirty="0">
              <a:solidFill>
                <a:schemeClr val="bg1"/>
              </a:solidFill>
              <a:latin typeface="Metric Semibold" panose="020B0703030202060203" pitchFamily="34" charset="0"/>
            </a:endParaRPr>
          </a:p>
          <a:p>
            <a:pPr marL="214318" lvl="1" indent="-214318" defTabSz="1066827">
              <a:lnSpc>
                <a:spcPct val="90000"/>
              </a:lnSpc>
              <a:spcAft>
                <a:spcPct val="15000"/>
              </a:spcAft>
              <a:buFontTx/>
              <a:buChar char="•"/>
            </a:pPr>
            <a:r>
              <a:rPr lang="fr-FR" sz="2700" dirty="0">
                <a:solidFill>
                  <a:schemeClr val="bg1"/>
                </a:solidFill>
                <a:latin typeface="Metric Semibold" panose="020B0703030202060203" pitchFamily="34" charset="0"/>
              </a:rPr>
              <a:t>O</a:t>
            </a:r>
            <a:endParaRPr lang="en-US" sz="2700" dirty="0">
              <a:solidFill>
                <a:schemeClr val="bg1"/>
              </a:solidFill>
              <a:latin typeface="Metric Semibold" panose="020B0703030202060203" pitchFamily="34" charset="0"/>
            </a:endParaRPr>
          </a:p>
          <a:p>
            <a:pPr marL="214318" lvl="1" indent="-214318" defTabSz="1066827">
              <a:lnSpc>
                <a:spcPct val="90000"/>
              </a:lnSpc>
              <a:spcAft>
                <a:spcPct val="15000"/>
              </a:spcAft>
              <a:buFontTx/>
              <a:buChar char="•"/>
            </a:pPr>
            <a:r>
              <a:rPr lang="fr-FR" sz="2700" dirty="0">
                <a:solidFill>
                  <a:schemeClr val="bg1"/>
                </a:solidFill>
                <a:latin typeface="Metric Semibold" panose="020B0703030202060203" pitchFamily="34" charset="0"/>
              </a:rPr>
              <a:t>R</a:t>
            </a:r>
            <a:endParaRPr lang="en-US" sz="2700" dirty="0">
              <a:solidFill>
                <a:schemeClr val="bg1"/>
              </a:solidFill>
              <a:latin typeface="Metric Semibold" panose="020B0703030202060203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D19E382-F44C-7FB7-9A53-6D3EE1077F1A}"/>
              </a:ext>
            </a:extLst>
          </p:cNvPr>
          <p:cNvSpPr txBox="1"/>
          <p:nvPr/>
        </p:nvSpPr>
        <p:spPr>
          <a:xfrm>
            <a:off x="5199542" y="2360827"/>
            <a:ext cx="45720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7"/>
            <a:r>
              <a:rPr lang="fr-FR" sz="2700" err="1">
                <a:solidFill>
                  <a:srgbClr val="F06446">
                    <a:hueOff val="0"/>
                    <a:satOff val="0"/>
                    <a:lumOff val="0"/>
                    <a:alphaOff val="0"/>
                  </a:srgbClr>
                </a:solidFill>
                <a:latin typeface="Metric Regular" panose="020B0503030202060203" pitchFamily="34" charset="0"/>
              </a:rPr>
              <a:t>ôle</a:t>
            </a:r>
            <a:endParaRPr lang="fr-FR" sz="2700">
              <a:solidFill>
                <a:srgbClr val="F06446">
                  <a:hueOff val="0"/>
                  <a:satOff val="0"/>
                  <a:lumOff val="0"/>
                  <a:alphaOff val="0"/>
                </a:srgbClr>
              </a:solidFill>
              <a:latin typeface="Metric Regular" panose="020B0503030202060203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8C23247-AC90-7570-2ED1-B573B1216301}"/>
              </a:ext>
            </a:extLst>
          </p:cNvPr>
          <p:cNvSpPr txBox="1"/>
          <p:nvPr/>
        </p:nvSpPr>
        <p:spPr>
          <a:xfrm>
            <a:off x="5166461" y="2790724"/>
            <a:ext cx="457115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7"/>
            <a:r>
              <a:rPr lang="fr-FR" sz="2700" dirty="0" err="1">
                <a:solidFill>
                  <a:srgbClr val="F06446"/>
                </a:solidFill>
                <a:latin typeface="Metric Regular" panose="020B0503030202060203" pitchFamily="34" charset="0"/>
              </a:rPr>
              <a:t>nvironnement</a:t>
            </a:r>
            <a:endParaRPr lang="fr-FR" sz="2700" dirty="0">
              <a:solidFill>
                <a:srgbClr val="F06446"/>
              </a:solidFill>
              <a:latin typeface="Metric Regular" panose="020B0503030202060203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6077A0C-D002-234A-CC54-9E3051F51CF9}"/>
              </a:ext>
            </a:extLst>
          </p:cNvPr>
          <p:cNvSpPr txBox="1"/>
          <p:nvPr/>
        </p:nvSpPr>
        <p:spPr>
          <a:xfrm>
            <a:off x="5200805" y="3196615"/>
            <a:ext cx="457115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7"/>
            <a:r>
              <a:rPr lang="fr-FR" sz="2700" err="1">
                <a:solidFill>
                  <a:srgbClr val="F06446"/>
                </a:solidFill>
                <a:latin typeface="Metric Regular" panose="020B0503030202060203" pitchFamily="34" charset="0"/>
              </a:rPr>
              <a:t>ction</a:t>
            </a:r>
            <a:endParaRPr lang="fr-FR" sz="2700">
              <a:solidFill>
                <a:srgbClr val="F06446"/>
              </a:solidFill>
              <a:latin typeface="Metric Regular" panose="020B0503030202060203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7083369-D1CA-93C1-06A9-4AE5351F5697}"/>
              </a:ext>
            </a:extLst>
          </p:cNvPr>
          <p:cNvSpPr txBox="1"/>
          <p:nvPr/>
        </p:nvSpPr>
        <p:spPr>
          <a:xfrm>
            <a:off x="5200805" y="3638275"/>
            <a:ext cx="457115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7"/>
            <a:r>
              <a:rPr lang="fr-FR" sz="2700" err="1">
                <a:solidFill>
                  <a:srgbClr val="F06446"/>
                </a:solidFill>
                <a:latin typeface="Metric Regular" panose="020B0503030202060203" pitchFamily="34" charset="0"/>
              </a:rPr>
              <a:t>ontrat</a:t>
            </a:r>
            <a:endParaRPr lang="fr-FR" sz="2700">
              <a:solidFill>
                <a:srgbClr val="F06446"/>
              </a:solidFill>
              <a:latin typeface="Metric Regular" panose="020B0503030202060203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71BE9E7-B785-C24E-A866-A8DF546EB13A}"/>
              </a:ext>
            </a:extLst>
          </p:cNvPr>
          <p:cNvSpPr txBox="1"/>
          <p:nvPr/>
        </p:nvSpPr>
        <p:spPr>
          <a:xfrm>
            <a:off x="5124198" y="4079717"/>
            <a:ext cx="457115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7"/>
            <a:r>
              <a:rPr lang="fr-FR" sz="2700">
                <a:solidFill>
                  <a:srgbClr val="F06446"/>
                </a:solidFill>
                <a:latin typeface="Metric Regular" panose="020B0503030202060203" pitchFamily="34" charset="0"/>
              </a:rPr>
              <a:t>on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73C3F01-2DBD-AF17-8156-E778100433F8}"/>
              </a:ext>
            </a:extLst>
          </p:cNvPr>
          <p:cNvSpPr txBox="1"/>
          <p:nvPr/>
        </p:nvSpPr>
        <p:spPr>
          <a:xfrm>
            <a:off x="5208724" y="4521595"/>
            <a:ext cx="457115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7"/>
            <a:r>
              <a:rPr lang="fr-FR" sz="2700" err="1">
                <a:solidFill>
                  <a:srgbClr val="F06446"/>
                </a:solidFill>
                <a:latin typeface="Metric Regular" panose="020B0503030202060203" pitchFamily="34" charset="0"/>
              </a:rPr>
              <a:t>bjectif</a:t>
            </a:r>
            <a:endParaRPr lang="fr-FR" sz="2700">
              <a:solidFill>
                <a:srgbClr val="F06446"/>
              </a:solidFill>
              <a:latin typeface="Metric Regular" panose="020B0503030202060203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E43408B-645E-51FC-7E81-AED92A88897C}"/>
              </a:ext>
            </a:extLst>
          </p:cNvPr>
          <p:cNvSpPr txBox="1"/>
          <p:nvPr/>
        </p:nvSpPr>
        <p:spPr>
          <a:xfrm>
            <a:off x="5166461" y="4951382"/>
            <a:ext cx="457115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7"/>
            <a:r>
              <a:rPr lang="fr-FR" sz="2700" dirty="0" err="1">
                <a:solidFill>
                  <a:srgbClr val="F06446"/>
                </a:solidFill>
                <a:latin typeface="Metric Regular" panose="020B0503030202060203" pitchFamily="34" charset="0"/>
              </a:rPr>
              <a:t>ésultat</a:t>
            </a:r>
            <a:endParaRPr lang="fr-FR" sz="2700" dirty="0">
              <a:solidFill>
                <a:srgbClr val="F06446"/>
              </a:solidFill>
              <a:latin typeface="Metric Regular" panose="020B0503030202060203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D445926-FEA7-306A-3E3E-907F80737795}"/>
              </a:ext>
            </a:extLst>
          </p:cNvPr>
          <p:cNvSpPr txBox="1"/>
          <p:nvPr/>
        </p:nvSpPr>
        <p:spPr>
          <a:xfrm>
            <a:off x="3479944" y="6130666"/>
            <a:ext cx="4572000" cy="348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44083"/>
            <a:r>
              <a:rPr lang="fr-FR" sz="1662">
                <a:solidFill>
                  <a:schemeClr val="bg1"/>
                </a:solidFill>
                <a:latin typeface="Aptos" panose="02110004020202020204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</a:t>
            </a:r>
            <a:endParaRPr lang="fr-FR" sz="1662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760679-0DDF-0FE4-D833-E84E7DE67648}"/>
              </a:ext>
            </a:extLst>
          </p:cNvPr>
          <p:cNvSpPr txBox="1">
            <a:spLocks/>
          </p:cNvSpPr>
          <p:nvPr/>
        </p:nvSpPr>
        <p:spPr>
          <a:xfrm>
            <a:off x="3821187" y="1219569"/>
            <a:ext cx="4549626" cy="1709825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817">
              <a:spcAft>
                <a:spcPts val="450"/>
              </a:spcAft>
            </a:pPr>
            <a:r>
              <a:rPr lang="en-US" sz="3300" dirty="0">
                <a:solidFill>
                  <a:schemeClr val="bg1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METHODE REACTOR</a:t>
            </a:r>
          </a:p>
        </p:txBody>
      </p:sp>
      <p:pic>
        <p:nvPicPr>
          <p:cNvPr id="6146" name="Picture 2" descr="Tout savoir sur les prompt : définition, fonctionnement et utilisation">
            <a:extLst>
              <a:ext uri="{FF2B5EF4-FFF2-40B4-BE49-F238E27FC236}">
                <a16:creationId xmlns:a16="http://schemas.microsoft.com/office/drawing/2014/main" id="{D8CC3BA6-AAB3-2E8C-6F74-FD575AE47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778" y="4418249"/>
            <a:ext cx="3293608" cy="2472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8834077-CF28-BAE8-9F61-398B0BB6E73D}"/>
              </a:ext>
            </a:extLst>
          </p:cNvPr>
          <p:cNvSpPr txBox="1">
            <a:spLocks/>
          </p:cNvSpPr>
          <p:nvPr/>
        </p:nvSpPr>
        <p:spPr>
          <a:xfrm>
            <a:off x="8921779" y="4420841"/>
            <a:ext cx="3293608" cy="1709825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817">
              <a:spcAft>
                <a:spcPts val="450"/>
              </a:spcAft>
            </a:pPr>
            <a:r>
              <a:rPr lang="en-US" sz="3300" dirty="0">
                <a:solidFill>
                  <a:schemeClr val="bg1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PROMPT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C9DD37-7A30-9C45-7FDE-989720E3331A}"/>
              </a:ext>
            </a:extLst>
          </p:cNvPr>
          <p:cNvSpPr/>
          <p:nvPr/>
        </p:nvSpPr>
        <p:spPr>
          <a:xfrm rot="16200000">
            <a:off x="-3112653" y="3309920"/>
            <a:ext cx="6858577" cy="237581"/>
          </a:xfrm>
          <a:prstGeom prst="rect">
            <a:avLst/>
          </a:prstGeom>
          <a:solidFill>
            <a:srgbClr val="00B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9D96457-1B63-D100-62CC-8AD036D53B8D}"/>
              </a:ext>
            </a:extLst>
          </p:cNvPr>
          <p:cNvSpPr/>
          <p:nvPr/>
        </p:nvSpPr>
        <p:spPr>
          <a:xfrm rot="16200000">
            <a:off x="-2689317" y="3331739"/>
            <a:ext cx="6858577" cy="237581"/>
          </a:xfrm>
          <a:prstGeom prst="rect">
            <a:avLst/>
          </a:prstGeom>
          <a:solidFill>
            <a:srgbClr val="00B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02005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4" grpId="0"/>
      <p:bldP spid="16" grpId="0"/>
      <p:bldP spid="18" grpId="0"/>
      <p:bldP spid="20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55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éthodologie du cas pratique en droit - Conseils et exemples">
            <a:extLst>
              <a:ext uri="{FF2B5EF4-FFF2-40B4-BE49-F238E27FC236}">
                <a16:creationId xmlns:a16="http://schemas.microsoft.com/office/drawing/2014/main" id="{D6E327DB-75B6-CD50-C4D5-52AA83768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0"/>
            <a:ext cx="39624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55E5CF8-49FA-4EBA-480F-289CF6E1E99C}"/>
              </a:ext>
            </a:extLst>
          </p:cNvPr>
          <p:cNvSpPr txBox="1"/>
          <p:nvPr/>
        </p:nvSpPr>
        <p:spPr>
          <a:xfrm>
            <a:off x="737507" y="2598003"/>
            <a:ext cx="1071698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AutoNum type="arabicPeriod"/>
            </a:pPr>
            <a:r>
              <a:rPr lang="fr-FR" sz="2400" dirty="0">
                <a:solidFill>
                  <a:schemeClr val="bg1"/>
                </a:solidFill>
                <a:latin typeface="Metric Regular" panose="020B0503030202060203" pitchFamily="34" charset="0"/>
              </a:rPr>
              <a:t>Vous organisez un évènement au sein de votre entreprise, demandez à </a:t>
            </a:r>
            <a:r>
              <a:rPr lang="fr-FR" sz="2400" dirty="0" err="1">
                <a:solidFill>
                  <a:schemeClr val="bg1"/>
                </a:solidFill>
                <a:latin typeface="Metric Regular" panose="020B0503030202060203" pitchFamily="34" charset="0"/>
              </a:rPr>
              <a:t>ChatGPT</a:t>
            </a:r>
            <a:r>
              <a:rPr lang="fr-FR" sz="2400" dirty="0">
                <a:solidFill>
                  <a:schemeClr val="bg1"/>
                </a:solidFill>
                <a:latin typeface="Metric Regular" panose="020B0503030202060203" pitchFamily="34" charset="0"/>
              </a:rPr>
              <a:t> de créer un post sur l’un de vos réseaux sociaux pour en faire la promotion.</a:t>
            </a:r>
          </a:p>
          <a:p>
            <a:pPr marL="457200" indent="-457200" algn="just">
              <a:buAutoNum type="arabicPeriod"/>
            </a:pPr>
            <a:endParaRPr lang="fr-FR" sz="2400" dirty="0">
              <a:solidFill>
                <a:schemeClr val="bg1"/>
              </a:solidFill>
              <a:latin typeface="Metric Regular" panose="020B0503030202060203" pitchFamily="34" charset="0"/>
            </a:endParaRPr>
          </a:p>
          <a:p>
            <a:pPr marL="457200" indent="-457200" algn="just">
              <a:buAutoNum type="arabicPeriod"/>
            </a:pPr>
            <a:r>
              <a:rPr lang="fr-FR" sz="2400" dirty="0">
                <a:solidFill>
                  <a:schemeClr val="bg1"/>
                </a:solidFill>
                <a:latin typeface="Metric Regular" panose="020B0503030202060203" pitchFamily="34" charset="0"/>
              </a:rPr>
              <a:t>Un client ou patient vous adresse une réclamation ou exprime une insatisfaction sur un service rendu. Vous devez répondre de manière professionnelle et apaisante. Demandez à </a:t>
            </a:r>
            <a:r>
              <a:rPr lang="fr-FR" sz="2400" dirty="0" err="1">
                <a:solidFill>
                  <a:schemeClr val="bg1"/>
                </a:solidFill>
                <a:latin typeface="Metric Regular" panose="020B0503030202060203" pitchFamily="34" charset="0"/>
              </a:rPr>
              <a:t>ChatGPT</a:t>
            </a:r>
            <a:r>
              <a:rPr lang="fr-FR" sz="2400" dirty="0">
                <a:solidFill>
                  <a:schemeClr val="bg1"/>
                </a:solidFill>
                <a:latin typeface="Metric Regular" panose="020B0503030202060203" pitchFamily="34" charset="0"/>
              </a:rPr>
              <a:t> de rédiger un email de réponse en testant différentes approches (formelle, empathique, diplomatique) et voyez laquelle vous convient le mieux.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F6C1A9-64C9-00BC-6930-B1B0E2EA0BFC}"/>
              </a:ext>
            </a:extLst>
          </p:cNvPr>
          <p:cNvSpPr/>
          <p:nvPr/>
        </p:nvSpPr>
        <p:spPr>
          <a:xfrm>
            <a:off x="-15729" y="5891885"/>
            <a:ext cx="12192000" cy="218623"/>
          </a:xfrm>
          <a:prstGeom prst="rect">
            <a:avLst/>
          </a:prstGeom>
          <a:solidFill>
            <a:srgbClr val="00B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EC0846-10DE-CAAD-4758-85E4574CC020}"/>
              </a:ext>
            </a:extLst>
          </p:cNvPr>
          <p:cNvSpPr/>
          <p:nvPr/>
        </p:nvSpPr>
        <p:spPr>
          <a:xfrm>
            <a:off x="-15729" y="6206720"/>
            <a:ext cx="12192000" cy="651280"/>
          </a:xfrm>
          <a:prstGeom prst="rect">
            <a:avLst/>
          </a:prstGeom>
          <a:solidFill>
            <a:srgbClr val="00B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D9376F7-8AFD-3124-CB44-19DFAE47C1C2}"/>
              </a:ext>
            </a:extLst>
          </p:cNvPr>
          <p:cNvSpPr txBox="1"/>
          <p:nvPr/>
        </p:nvSpPr>
        <p:spPr>
          <a:xfrm>
            <a:off x="3810000" y="6339564"/>
            <a:ext cx="4572000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17"/>
            <a:r>
              <a:rPr lang="fr-FR" sz="1350">
                <a:solidFill>
                  <a:srgbClr val="F06446">
                    <a:lumMod val="20000"/>
                    <a:lumOff val="80000"/>
                  </a:srgbClr>
                </a:solidFill>
                <a:latin typeface="Aptos" panose="02110004020202020204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</a:t>
            </a:r>
            <a:endParaRPr lang="fr-FR" sz="1350">
              <a:solidFill>
                <a:srgbClr val="F06446">
                  <a:lumMod val="20000"/>
                  <a:lumOff val="80000"/>
                </a:srgbClr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48278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55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53DE675E-0862-1FB7-D1D1-A125B0920B3B}"/>
              </a:ext>
            </a:extLst>
          </p:cNvPr>
          <p:cNvSpPr/>
          <p:nvPr/>
        </p:nvSpPr>
        <p:spPr>
          <a:xfrm>
            <a:off x="-15729" y="5750367"/>
            <a:ext cx="12192000" cy="218623"/>
          </a:xfrm>
          <a:prstGeom prst="rect">
            <a:avLst/>
          </a:prstGeom>
          <a:solidFill>
            <a:srgbClr val="F064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19EE133-72E8-C40E-F3A4-6129881A9E83}"/>
              </a:ext>
            </a:extLst>
          </p:cNvPr>
          <p:cNvSpPr/>
          <p:nvPr/>
        </p:nvSpPr>
        <p:spPr>
          <a:xfrm>
            <a:off x="1" y="6046090"/>
            <a:ext cx="12192000" cy="811910"/>
          </a:xfrm>
          <a:prstGeom prst="rect">
            <a:avLst/>
          </a:prstGeom>
          <a:solidFill>
            <a:srgbClr val="F064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EB5F66-898B-5517-AEDA-C951BB35504B}"/>
              </a:ext>
            </a:extLst>
          </p:cNvPr>
          <p:cNvSpPr txBox="1">
            <a:spLocks/>
          </p:cNvSpPr>
          <p:nvPr/>
        </p:nvSpPr>
        <p:spPr>
          <a:xfrm>
            <a:off x="542250" y="195022"/>
            <a:ext cx="5798348" cy="14888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17">
              <a:spcAft>
                <a:spcPts val="450"/>
              </a:spcAft>
            </a:pPr>
            <a:r>
              <a:rPr lang="en-US" sz="2800" dirty="0">
                <a:solidFill>
                  <a:srgbClr val="FFFFFF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Comment me faire </a:t>
            </a:r>
            <a:r>
              <a:rPr lang="en-US" sz="2800" dirty="0" err="1">
                <a:solidFill>
                  <a:srgbClr val="FFFFFF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accompagner</a:t>
            </a:r>
            <a:r>
              <a:rPr lang="en-US" sz="2800" dirty="0">
                <a:solidFill>
                  <a:srgbClr val="FFFFFF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?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F2E0B0-8883-ABE5-6615-52CE471E2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6104" y="-121920"/>
            <a:ext cx="2039112" cy="20391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C4AD8E3-C67B-FD50-8A8C-5E4A7A95AB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6148" y="1760980"/>
            <a:ext cx="1859169" cy="32893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579AFE5-ED19-B152-C293-F5F9842042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68667"/>
          <a:stretch/>
        </p:blipFill>
        <p:spPr>
          <a:xfrm>
            <a:off x="4033373" y="1760979"/>
            <a:ext cx="1859169" cy="328929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936C29E-1A48-D21D-CBED-A2D483AA12D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426" r="34240"/>
          <a:stretch/>
        </p:blipFill>
        <p:spPr>
          <a:xfrm>
            <a:off x="6340598" y="1760978"/>
            <a:ext cx="1859169" cy="3289299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FC29887-271B-6F45-7520-28DDFB0CDB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8667"/>
          <a:stretch/>
        </p:blipFill>
        <p:spPr>
          <a:xfrm>
            <a:off x="8647823" y="1760977"/>
            <a:ext cx="1859169" cy="3289299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7901293-CE8E-98CD-54D6-8C7B57B51E63}"/>
              </a:ext>
            </a:extLst>
          </p:cNvPr>
          <p:cNvSpPr txBox="1">
            <a:spLocks/>
          </p:cNvSpPr>
          <p:nvPr/>
        </p:nvSpPr>
        <p:spPr>
          <a:xfrm>
            <a:off x="2114471" y="5050276"/>
            <a:ext cx="1082522" cy="55047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817">
              <a:spcAft>
                <a:spcPts val="450"/>
              </a:spcAft>
            </a:pPr>
            <a:r>
              <a:rPr lang="en-US" sz="1200" dirty="0" err="1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</a:t>
            </a:r>
            <a:r>
              <a:rPr lang="en-US" sz="1200" dirty="0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ici</a:t>
            </a:r>
            <a:endParaRPr lang="en-US" sz="1200" u="sng" dirty="0">
              <a:solidFill>
                <a:schemeClr val="bg1"/>
              </a:solidFill>
              <a:latin typeface="Metric Regular" panose="020B05030302020602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8A07A302-D464-C59C-0A31-A9481599C4B3}"/>
              </a:ext>
            </a:extLst>
          </p:cNvPr>
          <p:cNvSpPr txBox="1">
            <a:spLocks/>
          </p:cNvSpPr>
          <p:nvPr/>
        </p:nvSpPr>
        <p:spPr>
          <a:xfrm>
            <a:off x="4421696" y="5050276"/>
            <a:ext cx="1082522" cy="55047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817">
              <a:spcAft>
                <a:spcPts val="450"/>
              </a:spcAft>
            </a:pPr>
            <a:r>
              <a:rPr lang="en-US" sz="1200" dirty="0" err="1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</a:t>
            </a:r>
            <a:r>
              <a:rPr lang="en-US" sz="1200" dirty="0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ici</a:t>
            </a:r>
            <a:endParaRPr lang="en-US" sz="1200" u="sng" dirty="0">
              <a:solidFill>
                <a:schemeClr val="bg1"/>
              </a:solidFill>
              <a:latin typeface="Metric Regular" panose="020B05030302020602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B49462C3-F20F-54BB-20AA-4FAFDDB7486B}"/>
              </a:ext>
            </a:extLst>
          </p:cNvPr>
          <p:cNvSpPr txBox="1">
            <a:spLocks/>
          </p:cNvSpPr>
          <p:nvPr/>
        </p:nvSpPr>
        <p:spPr>
          <a:xfrm>
            <a:off x="6728921" y="5050276"/>
            <a:ext cx="1082522" cy="55047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817">
              <a:spcAft>
                <a:spcPts val="450"/>
              </a:spcAft>
            </a:pPr>
            <a:r>
              <a:rPr lang="en-US" sz="1200" dirty="0" err="1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</a:t>
            </a:r>
            <a:r>
              <a:rPr lang="en-US" sz="1200" dirty="0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ici</a:t>
            </a:r>
            <a:endParaRPr lang="en-US" sz="1200" u="sng" dirty="0">
              <a:solidFill>
                <a:schemeClr val="bg1"/>
              </a:solidFill>
              <a:latin typeface="Metric Regular" panose="020B05030302020602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D52E0968-9A93-2C2A-FEB8-DCEC4D773CE6}"/>
              </a:ext>
            </a:extLst>
          </p:cNvPr>
          <p:cNvSpPr txBox="1">
            <a:spLocks/>
          </p:cNvSpPr>
          <p:nvPr/>
        </p:nvSpPr>
        <p:spPr>
          <a:xfrm>
            <a:off x="9036146" y="5050276"/>
            <a:ext cx="1082522" cy="55047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817">
              <a:spcAft>
                <a:spcPts val="450"/>
              </a:spcAft>
            </a:pPr>
            <a:r>
              <a:rPr lang="en-US" sz="1200" dirty="0" err="1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Cliquez</a:t>
            </a:r>
            <a:r>
              <a:rPr lang="en-US" sz="1200" dirty="0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ici</a:t>
            </a:r>
            <a:endParaRPr lang="en-US" sz="1200" u="sng" dirty="0">
              <a:solidFill>
                <a:schemeClr val="bg1"/>
              </a:solidFill>
              <a:latin typeface="Metric Regular" panose="020B05030302020602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942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55A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997210-647C-84C5-FB47-15BCF2A42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02328D6-6D1D-3809-06A8-24DC662C3683}"/>
              </a:ext>
            </a:extLst>
          </p:cNvPr>
          <p:cNvSpPr/>
          <p:nvPr/>
        </p:nvSpPr>
        <p:spPr>
          <a:xfrm>
            <a:off x="-15729" y="5750367"/>
            <a:ext cx="12192000" cy="218623"/>
          </a:xfrm>
          <a:prstGeom prst="rect">
            <a:avLst/>
          </a:prstGeom>
          <a:solidFill>
            <a:srgbClr val="F064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E9A4C16-1616-6177-9150-5D51138DDEFA}"/>
              </a:ext>
            </a:extLst>
          </p:cNvPr>
          <p:cNvSpPr/>
          <p:nvPr/>
        </p:nvSpPr>
        <p:spPr>
          <a:xfrm>
            <a:off x="1" y="6046090"/>
            <a:ext cx="12192000" cy="811910"/>
          </a:xfrm>
          <a:prstGeom prst="rect">
            <a:avLst/>
          </a:prstGeom>
          <a:solidFill>
            <a:srgbClr val="F064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9BE321-6D62-8957-2463-6549E96BFEA1}"/>
              </a:ext>
            </a:extLst>
          </p:cNvPr>
          <p:cNvSpPr txBox="1">
            <a:spLocks/>
          </p:cNvSpPr>
          <p:nvPr/>
        </p:nvSpPr>
        <p:spPr>
          <a:xfrm>
            <a:off x="542250" y="195022"/>
            <a:ext cx="5798348" cy="14888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17">
              <a:spcAft>
                <a:spcPts val="450"/>
              </a:spcAft>
            </a:pPr>
            <a:r>
              <a:rPr lang="en-US" sz="2800" dirty="0">
                <a:solidFill>
                  <a:srgbClr val="FFFFFF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Vous </a:t>
            </a:r>
            <a:r>
              <a:rPr lang="en-US" sz="2800" dirty="0" err="1">
                <a:solidFill>
                  <a:srgbClr val="FFFFFF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souhaitez</a:t>
            </a:r>
            <a:r>
              <a:rPr lang="en-US" sz="2800" dirty="0">
                <a:solidFill>
                  <a:srgbClr val="FFFFFF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en</a:t>
            </a:r>
            <a:r>
              <a:rPr lang="en-US" sz="2800" dirty="0">
                <a:solidFill>
                  <a:srgbClr val="FFFFFF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savoir + ?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BC9EB47-A27A-DC75-6D85-12F541876421}"/>
              </a:ext>
            </a:extLst>
          </p:cNvPr>
          <p:cNvSpPr txBox="1">
            <a:spLocks/>
          </p:cNvSpPr>
          <p:nvPr/>
        </p:nvSpPr>
        <p:spPr>
          <a:xfrm>
            <a:off x="2302927" y="1683878"/>
            <a:ext cx="3531815" cy="14888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17">
              <a:spcAft>
                <a:spcPts val="450"/>
              </a:spcAft>
            </a:pPr>
            <a:r>
              <a:rPr lang="en-US" sz="1600" b="1" dirty="0">
                <a:solidFill>
                  <a:srgbClr val="FFFFFF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Formation </a:t>
            </a:r>
            <a:r>
              <a:rPr lang="en-US" sz="1600" b="1" dirty="0" err="1">
                <a:solidFill>
                  <a:srgbClr val="FFFFFF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Mooc</a:t>
            </a:r>
            <a:r>
              <a:rPr lang="en-US" sz="1600" b="1" dirty="0">
                <a:solidFill>
                  <a:srgbClr val="FFFFFF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pour </a:t>
            </a:r>
            <a:r>
              <a:rPr lang="en-US" sz="1600" b="1" dirty="0" err="1">
                <a:solidFill>
                  <a:srgbClr val="FFFFFF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s’initier</a:t>
            </a:r>
            <a:r>
              <a:rPr lang="en-US" sz="1600" b="1" dirty="0">
                <a:solidFill>
                  <a:srgbClr val="FFFFFF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à </a:t>
            </a:r>
            <a:r>
              <a:rPr lang="en-US" sz="1600" b="1" dirty="0" err="1">
                <a:solidFill>
                  <a:srgbClr val="FFFFFF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l’intelligence</a:t>
            </a:r>
            <a:r>
              <a:rPr lang="en-US" sz="1600" b="1" dirty="0">
                <a:solidFill>
                  <a:srgbClr val="FFFFFF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artificielle</a:t>
            </a:r>
            <a:r>
              <a:rPr lang="en-US" sz="1600" b="1" dirty="0">
                <a:solidFill>
                  <a:srgbClr val="FFFFFF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: </a:t>
            </a:r>
            <a:r>
              <a:rPr lang="en-US" sz="1400" u="sng" dirty="0">
                <a:solidFill>
                  <a:srgbClr val="FFFFFF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https://www.francenum.gouv.fr/formations/objectif-ia-initiez-vous-lintelligence-artificielle</a:t>
            </a:r>
            <a:endParaRPr lang="en-US" sz="1600" u="sng" dirty="0">
              <a:solidFill>
                <a:srgbClr val="FFFFFF"/>
              </a:solidFill>
              <a:latin typeface="Metric Regular" panose="020B05030302020602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A1D8A13-3911-0A40-AFD5-7971C170633A}"/>
              </a:ext>
            </a:extLst>
          </p:cNvPr>
          <p:cNvSpPr txBox="1">
            <a:spLocks/>
          </p:cNvSpPr>
          <p:nvPr/>
        </p:nvSpPr>
        <p:spPr>
          <a:xfrm>
            <a:off x="6936151" y="2856256"/>
            <a:ext cx="4516401" cy="14888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817">
              <a:spcAft>
                <a:spcPts val="450"/>
              </a:spcAft>
            </a:pPr>
            <a:r>
              <a:rPr lang="en-US" sz="1600" b="1" dirty="0">
                <a:solidFill>
                  <a:srgbClr val="FFFFFF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32e </a:t>
            </a:r>
            <a:r>
              <a:rPr lang="en-US" sz="1600" b="1" dirty="0" err="1">
                <a:solidFill>
                  <a:srgbClr val="FFFFFF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Congrès</a:t>
            </a:r>
            <a:r>
              <a:rPr lang="en-US" sz="1600" b="1" dirty="0">
                <a:solidFill>
                  <a:srgbClr val="FFFFFF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des professions </a:t>
            </a:r>
            <a:r>
              <a:rPr lang="en-US" sz="1600" b="1" dirty="0" err="1">
                <a:solidFill>
                  <a:srgbClr val="FFFFFF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liberales</a:t>
            </a:r>
            <a:r>
              <a:rPr lang="en-US" sz="1600" b="1" dirty="0">
                <a:solidFill>
                  <a:srgbClr val="FFFFFF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L’IA face aux </a:t>
            </a:r>
            <a:r>
              <a:rPr lang="en-US" sz="1600" b="1" dirty="0" err="1">
                <a:solidFill>
                  <a:srgbClr val="FFFFFF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professionnels</a:t>
            </a:r>
            <a:r>
              <a:rPr lang="en-US" sz="1600" b="1" dirty="0">
                <a:solidFill>
                  <a:srgbClr val="FFFFFF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libéraux</a:t>
            </a:r>
            <a:r>
              <a:rPr lang="en-US" sz="1600" b="1" dirty="0">
                <a:solidFill>
                  <a:srgbClr val="FFFFFF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: </a:t>
            </a:r>
            <a:r>
              <a:rPr lang="en-US" sz="1400" u="sng" dirty="0">
                <a:solidFill>
                  <a:srgbClr val="FFFFFF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https://youtu.be/FnrVaiIuTCo?si=gGCWR7-yfeZWtGfh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6DEB0A0-6E09-E100-414D-4C718EDBD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108" y="556542"/>
            <a:ext cx="4164489" cy="22853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CF06445-16EC-A839-20FF-3D9342351650}"/>
              </a:ext>
            </a:extLst>
          </p:cNvPr>
          <p:cNvSpPr txBox="1">
            <a:spLocks/>
          </p:cNvSpPr>
          <p:nvPr/>
        </p:nvSpPr>
        <p:spPr>
          <a:xfrm>
            <a:off x="7336417" y="4295844"/>
            <a:ext cx="4013870" cy="14888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17">
              <a:spcAft>
                <a:spcPts val="450"/>
              </a:spcAft>
            </a:pPr>
            <a:r>
              <a:rPr lang="en-US" sz="1600" b="1" dirty="0" err="1">
                <a:solidFill>
                  <a:srgbClr val="FFFFFF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Vidéo</a:t>
            </a:r>
            <a:r>
              <a:rPr lang="en-US" sz="1600" b="1" dirty="0">
                <a:solidFill>
                  <a:srgbClr val="FFFFFF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replay : “</a:t>
            </a:r>
            <a:r>
              <a:rPr lang="en-US" sz="1600" b="1" dirty="0" err="1">
                <a:solidFill>
                  <a:srgbClr val="FFFFFF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Vers</a:t>
            </a:r>
            <a:r>
              <a:rPr lang="en-US" sz="1600" b="1" dirty="0">
                <a:solidFill>
                  <a:srgbClr val="FFFFFF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une</a:t>
            </a:r>
            <a:r>
              <a:rPr lang="en-US" sz="1600" b="1" dirty="0">
                <a:solidFill>
                  <a:srgbClr val="FFFFFF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IA de </a:t>
            </a:r>
            <a:r>
              <a:rPr lang="en-US" sz="1600" b="1" dirty="0" err="1">
                <a:solidFill>
                  <a:srgbClr val="FFFFFF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confiance</a:t>
            </a:r>
            <a:r>
              <a:rPr lang="en-US" sz="1600" b="1" dirty="0">
                <a:solidFill>
                  <a:srgbClr val="FFFFFF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par le dialogue social et </a:t>
            </a:r>
            <a:r>
              <a:rPr lang="en-US" sz="1600" b="1" dirty="0" err="1">
                <a:solidFill>
                  <a:srgbClr val="FFFFFF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professionnel</a:t>
            </a:r>
            <a:r>
              <a:rPr lang="en-US" sz="1600" b="1" dirty="0">
                <a:solidFill>
                  <a:srgbClr val="FFFFFF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: </a:t>
            </a:r>
            <a:r>
              <a:rPr lang="en-US" sz="1600" u="sng" dirty="0">
                <a:solidFill>
                  <a:srgbClr val="FFFFFF"/>
                </a:solidFill>
                <a:latin typeface="Metric Regular" panose="020B05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https://youtu.be/eUkxv6CpzhI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C1CC036-3CBC-08D5-0621-1112A5F5E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107" y="2025535"/>
            <a:ext cx="1892397" cy="44833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F76EE8B-E590-D47C-8910-84F6B84B07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6782" y="4071257"/>
            <a:ext cx="4281621" cy="24376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4" name="Connecteur : en arc 13">
            <a:extLst>
              <a:ext uri="{FF2B5EF4-FFF2-40B4-BE49-F238E27FC236}">
                <a16:creationId xmlns:a16="http://schemas.microsoft.com/office/drawing/2014/main" id="{25BCEDD3-33E1-11CE-D79F-50D11AEF0443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2272167" y="2984262"/>
            <a:ext cx="287551" cy="197315"/>
          </a:xfrm>
          <a:prstGeom prst="curvedConnector3">
            <a:avLst>
              <a:gd name="adj1" fmla="val 50000"/>
            </a:avLst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 : en arc 23">
            <a:extLst>
              <a:ext uri="{FF2B5EF4-FFF2-40B4-BE49-F238E27FC236}">
                <a16:creationId xmlns:a16="http://schemas.microsoft.com/office/drawing/2014/main" id="{8B2D02C4-147F-5B7C-7915-25894FDC3F1A}"/>
              </a:ext>
            </a:extLst>
          </p:cNvPr>
          <p:cNvCxnSpPr>
            <a:cxnSpLocks/>
          </p:cNvCxnSpPr>
          <p:nvPr/>
        </p:nvCxnSpPr>
        <p:spPr>
          <a:xfrm rot="16200000" flipH="1">
            <a:off x="8818145" y="3006885"/>
            <a:ext cx="291102" cy="186436"/>
          </a:xfrm>
          <a:prstGeom prst="curvedConnector3">
            <a:avLst>
              <a:gd name="adj1" fmla="val 50000"/>
            </a:avLst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 : en arc 25">
            <a:extLst>
              <a:ext uri="{FF2B5EF4-FFF2-40B4-BE49-F238E27FC236}">
                <a16:creationId xmlns:a16="http://schemas.microsoft.com/office/drawing/2014/main" id="{EBF6DBB1-4F07-38B3-1696-E92A2216BDE0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7029173" y="5071766"/>
            <a:ext cx="316966" cy="253978"/>
          </a:xfrm>
          <a:prstGeom prst="curvedConnector2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5242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55A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9BCBB7-54A3-B800-1960-A4A1FA8BC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8B9F7-1E3A-6226-72E2-1F45D32D7DFC}"/>
              </a:ext>
            </a:extLst>
          </p:cNvPr>
          <p:cNvSpPr txBox="1">
            <a:spLocks/>
          </p:cNvSpPr>
          <p:nvPr/>
        </p:nvSpPr>
        <p:spPr>
          <a:xfrm>
            <a:off x="3196826" y="2459250"/>
            <a:ext cx="5798348" cy="1488856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817">
              <a:spcAft>
                <a:spcPts val="450"/>
              </a:spcAft>
            </a:pPr>
            <a:r>
              <a:rPr lang="en-US" sz="3600" dirty="0">
                <a:solidFill>
                  <a:srgbClr val="FFFFFF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Merci pour </a:t>
            </a:r>
            <a:r>
              <a:rPr lang="en-US" sz="3600" dirty="0" err="1">
                <a:solidFill>
                  <a:srgbClr val="FFFFFF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votre</a:t>
            </a:r>
            <a:r>
              <a:rPr lang="en-US" sz="3600" dirty="0">
                <a:solidFill>
                  <a:srgbClr val="FFFFFF"/>
                </a:solidFill>
                <a:latin typeface="Metric Semibold" panose="020B07030302020602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attention !</a:t>
            </a:r>
          </a:p>
        </p:txBody>
      </p:sp>
      <p:pic>
        <p:nvPicPr>
          <p:cNvPr id="2054" name="Picture 6" descr="Vittascience — IA">
            <a:extLst>
              <a:ext uri="{FF2B5EF4-FFF2-40B4-BE49-F238E27FC236}">
                <a16:creationId xmlns:a16="http://schemas.microsoft.com/office/drawing/2014/main" id="{702656A3-12B8-E588-5248-12FB00F81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2914" y="3968645"/>
            <a:ext cx="4659086" cy="2889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4DEF678-B155-1252-E441-6D498F9CB895}"/>
              </a:ext>
            </a:extLst>
          </p:cNvPr>
          <p:cNvSpPr/>
          <p:nvPr/>
        </p:nvSpPr>
        <p:spPr>
          <a:xfrm rot="16200000">
            <a:off x="-3112653" y="3309920"/>
            <a:ext cx="6858577" cy="237581"/>
          </a:xfrm>
          <a:prstGeom prst="rect">
            <a:avLst/>
          </a:prstGeom>
          <a:solidFill>
            <a:srgbClr val="00B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822B15-2381-F2E4-9DBB-5A39535D3824}"/>
              </a:ext>
            </a:extLst>
          </p:cNvPr>
          <p:cNvSpPr/>
          <p:nvPr/>
        </p:nvSpPr>
        <p:spPr>
          <a:xfrm rot="16200000">
            <a:off x="-2689317" y="3331739"/>
            <a:ext cx="6858577" cy="237581"/>
          </a:xfrm>
          <a:prstGeom prst="rect">
            <a:avLst/>
          </a:prstGeom>
          <a:solidFill>
            <a:srgbClr val="00B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50700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Secteur</Template>
  <TotalTime>402</TotalTime>
  <Words>349</Words>
  <Application>Microsoft Office PowerPoint</Application>
  <PresentationFormat>Grand écran</PresentationFormat>
  <Paragraphs>70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2" baseType="lpstr">
      <vt:lpstr>Aptos</vt:lpstr>
      <vt:lpstr>Aptos Display</vt:lpstr>
      <vt:lpstr>Arial</vt:lpstr>
      <vt:lpstr>Metric Bold</vt:lpstr>
      <vt:lpstr>Metric Light</vt:lpstr>
      <vt:lpstr>Metric Regular</vt:lpstr>
      <vt:lpstr>Metric Semibold</vt:lpstr>
      <vt:lpstr>Raleway</vt:lpstr>
      <vt:lpstr>Thème Office</vt:lpstr>
      <vt:lpstr>PLONGEE DANS L’INTELLIGENCE ARTIFICIELLE UN VOYAGE AU COEUR DE L’INNOVATION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Léa DÉSILE</dc:creator>
  <cp:lastModifiedBy>Léa DÉSILE</cp:lastModifiedBy>
  <cp:revision>1</cp:revision>
  <dcterms:created xsi:type="dcterms:W3CDTF">2025-02-10T15:41:32Z</dcterms:created>
  <dcterms:modified xsi:type="dcterms:W3CDTF">2026-09-10T09:31:51Z</dcterms:modified>
</cp:coreProperties>
</file>